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7" r:id="rId2"/>
    <p:sldId id="258" r:id="rId3"/>
    <p:sldId id="259" r:id="rId4"/>
    <p:sldId id="260" r:id="rId5"/>
    <p:sldId id="263" r:id="rId6"/>
    <p:sldId id="262" r:id="rId7"/>
    <p:sldId id="261" r:id="rId8"/>
    <p:sldId id="264" r:id="rId9"/>
    <p:sldId id="265" r:id="rId10"/>
    <p:sldId id="266" r:id="rId11"/>
    <p:sldId id="267" r:id="rId12"/>
    <p:sldId id="273"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9BA"/>
    <a:srgbClr val="FFC627"/>
    <a:srgbClr val="6796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5"/>
    <p:restoredTop sz="96197"/>
  </p:normalViewPr>
  <p:slideViewPr>
    <p:cSldViewPr snapToGrid="0" snapToObjects="1">
      <p:cViewPr varScale="1">
        <p:scale>
          <a:sx n="98" d="100"/>
          <a:sy n="98" d="100"/>
        </p:scale>
        <p:origin x="192"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57356-EB18-D242-8F22-6678F4E617D1}" type="doc">
      <dgm:prSet loTypeId="urn:microsoft.com/office/officeart/2005/8/layout/chevron1" loCatId="" qsTypeId="urn:microsoft.com/office/officeart/2005/8/quickstyle/simple5" qsCatId="simple" csTypeId="urn:microsoft.com/office/officeart/2005/8/colors/colorful4" csCatId="colorful" phldr="1"/>
      <dgm:spPr/>
      <dgm:t>
        <a:bodyPr/>
        <a:lstStyle/>
        <a:p>
          <a:endParaRPr lang="en-US"/>
        </a:p>
      </dgm:t>
    </dgm:pt>
    <dgm:pt modelId="{2961077D-4595-BD45-9DBD-BC0845EEFB26}">
      <dgm:prSet phldrT="[Text]" custT="1"/>
      <dgm:spPr/>
      <dgm:t>
        <a:bodyPr/>
        <a:lstStyle/>
        <a:p>
          <a:r>
            <a:rPr lang="en-US" sz="1800" b="1" i="1" dirty="0">
              <a:latin typeface="Montserrat" pitchFamily="2" charset="77"/>
            </a:rPr>
            <a:t>Year 1–2</a:t>
          </a:r>
        </a:p>
      </dgm:t>
    </dgm:pt>
    <dgm:pt modelId="{047370BB-3801-5E45-ADDF-260F58957597}" type="parTrans" cxnId="{E92CD3F8-C40A-B143-A5B4-244426434C25}">
      <dgm:prSet/>
      <dgm:spPr/>
      <dgm:t>
        <a:bodyPr/>
        <a:lstStyle/>
        <a:p>
          <a:endParaRPr lang="en-US">
            <a:latin typeface="Montserrat" pitchFamily="2" charset="77"/>
          </a:endParaRPr>
        </a:p>
      </dgm:t>
    </dgm:pt>
    <dgm:pt modelId="{9C219C5D-BBEB-4341-9490-950603C76491}" type="sibTrans" cxnId="{E92CD3F8-C40A-B143-A5B4-244426434C25}">
      <dgm:prSet/>
      <dgm:spPr/>
      <dgm:t>
        <a:bodyPr/>
        <a:lstStyle/>
        <a:p>
          <a:endParaRPr lang="en-US">
            <a:latin typeface="Montserrat" pitchFamily="2" charset="77"/>
          </a:endParaRPr>
        </a:p>
      </dgm:t>
    </dgm:pt>
    <dgm:pt modelId="{78EF8DF6-DAF6-964E-9217-D8D234F06B83}">
      <dgm:prSet phldrT="[Text]" custT="1"/>
      <dgm:spPr/>
      <dgm:t>
        <a:bodyPr/>
        <a:lstStyle/>
        <a:p>
          <a:pPr algn="r">
            <a:buNone/>
          </a:pPr>
          <a:r>
            <a:rPr lang="en-US" sz="1450" i="1" dirty="0">
              <a:latin typeface="Montserrat" pitchFamily="2" charset="77"/>
            </a:rPr>
            <a:t>Building an Affirming LGBTQ+ Campus Culture</a:t>
          </a:r>
        </a:p>
      </dgm:t>
    </dgm:pt>
    <dgm:pt modelId="{F9021F34-0ECB-084A-A763-AE6558D33749}" type="parTrans" cxnId="{F3725B18-29D3-1646-AD14-A085C0E9A41D}">
      <dgm:prSet/>
      <dgm:spPr/>
      <dgm:t>
        <a:bodyPr/>
        <a:lstStyle/>
        <a:p>
          <a:endParaRPr lang="en-US">
            <a:latin typeface="Montserrat" pitchFamily="2" charset="77"/>
          </a:endParaRPr>
        </a:p>
      </dgm:t>
    </dgm:pt>
    <dgm:pt modelId="{9E3F5735-D612-F34E-8DB5-F803FC584567}" type="sibTrans" cxnId="{F3725B18-29D3-1646-AD14-A085C0E9A41D}">
      <dgm:prSet/>
      <dgm:spPr/>
      <dgm:t>
        <a:bodyPr/>
        <a:lstStyle/>
        <a:p>
          <a:endParaRPr lang="en-US">
            <a:latin typeface="Montserrat" pitchFamily="2" charset="77"/>
          </a:endParaRPr>
        </a:p>
      </dgm:t>
    </dgm:pt>
    <dgm:pt modelId="{8BDEEB4D-C58D-8F43-8411-5A6F04C9AC87}">
      <dgm:prSet phldrT="[Text]" custT="1"/>
      <dgm:spPr/>
      <dgm:t>
        <a:bodyPr/>
        <a:lstStyle/>
        <a:p>
          <a:r>
            <a:rPr lang="en-US" sz="1800" b="1" i="1" dirty="0">
              <a:latin typeface="Montserrat" pitchFamily="2" charset="77"/>
            </a:rPr>
            <a:t>Year 3–4</a:t>
          </a:r>
        </a:p>
      </dgm:t>
    </dgm:pt>
    <dgm:pt modelId="{9BB13921-3482-1B44-ACF5-7FAAA4D3F765}" type="parTrans" cxnId="{663D1550-1D59-B34A-AED4-FCBA88E1C2AA}">
      <dgm:prSet/>
      <dgm:spPr/>
      <dgm:t>
        <a:bodyPr/>
        <a:lstStyle/>
        <a:p>
          <a:endParaRPr lang="en-US">
            <a:latin typeface="Montserrat" pitchFamily="2" charset="77"/>
          </a:endParaRPr>
        </a:p>
      </dgm:t>
    </dgm:pt>
    <dgm:pt modelId="{A17B86BC-AF46-A44B-B3BF-C22DC2B3065E}" type="sibTrans" cxnId="{663D1550-1D59-B34A-AED4-FCBA88E1C2AA}">
      <dgm:prSet/>
      <dgm:spPr/>
      <dgm:t>
        <a:bodyPr/>
        <a:lstStyle/>
        <a:p>
          <a:endParaRPr lang="en-US">
            <a:latin typeface="Montserrat" pitchFamily="2" charset="77"/>
          </a:endParaRPr>
        </a:p>
      </dgm:t>
    </dgm:pt>
    <dgm:pt modelId="{A1774E80-18F7-9442-A010-1B2626D538A6}">
      <dgm:prSet phldrT="[Text]" custT="1"/>
      <dgm:spPr/>
      <dgm:t>
        <a:bodyPr/>
        <a:lstStyle/>
        <a:p>
          <a:pPr algn="r">
            <a:buFont typeface="Arial" panose="020B0604020202020204" pitchFamily="34" charset="0"/>
            <a:buNone/>
          </a:pPr>
          <a:r>
            <a:rPr lang="en-US" sz="1450" i="1" dirty="0">
              <a:latin typeface="Montserrat" pitchFamily="2" charset="77"/>
            </a:rPr>
            <a:t>Building an Affirming LGBTQ+ Curriculum</a:t>
          </a:r>
        </a:p>
      </dgm:t>
    </dgm:pt>
    <dgm:pt modelId="{47515A1C-B6A5-8241-91CE-7CCE293E2BAB}" type="parTrans" cxnId="{AB57D391-0425-7E41-918F-943C59EABAA5}">
      <dgm:prSet/>
      <dgm:spPr/>
      <dgm:t>
        <a:bodyPr/>
        <a:lstStyle/>
        <a:p>
          <a:endParaRPr lang="en-US">
            <a:latin typeface="Montserrat" pitchFamily="2" charset="77"/>
          </a:endParaRPr>
        </a:p>
      </dgm:t>
    </dgm:pt>
    <dgm:pt modelId="{75F52808-6204-2A41-B81B-379E8E700CB8}" type="sibTrans" cxnId="{AB57D391-0425-7E41-918F-943C59EABAA5}">
      <dgm:prSet/>
      <dgm:spPr/>
      <dgm:t>
        <a:bodyPr/>
        <a:lstStyle/>
        <a:p>
          <a:endParaRPr lang="en-US">
            <a:latin typeface="Montserrat" pitchFamily="2" charset="77"/>
          </a:endParaRPr>
        </a:p>
      </dgm:t>
    </dgm:pt>
    <dgm:pt modelId="{E4BD125B-51A6-5C44-8397-FAFC15E285A5}">
      <dgm:prSet custT="1"/>
      <dgm:spPr/>
      <dgm:t>
        <a:bodyPr/>
        <a:lstStyle/>
        <a:p>
          <a:r>
            <a:rPr lang="en-US" sz="1800" b="1" i="1" dirty="0">
              <a:latin typeface="Montserrat" pitchFamily="2" charset="77"/>
            </a:rPr>
            <a:t>Year 5</a:t>
          </a:r>
        </a:p>
      </dgm:t>
    </dgm:pt>
    <dgm:pt modelId="{903D4659-E80B-F14E-AFC7-CCA094B1604A}" type="parTrans" cxnId="{2A27E4EA-3A59-354B-BB0D-C12EE6A9B23C}">
      <dgm:prSet/>
      <dgm:spPr/>
      <dgm:t>
        <a:bodyPr/>
        <a:lstStyle/>
        <a:p>
          <a:endParaRPr lang="en-US">
            <a:latin typeface="Montserrat" pitchFamily="2" charset="77"/>
          </a:endParaRPr>
        </a:p>
      </dgm:t>
    </dgm:pt>
    <dgm:pt modelId="{A68A6A2F-4841-0A47-AC5F-892A848F0961}" type="sibTrans" cxnId="{2A27E4EA-3A59-354B-BB0D-C12EE6A9B23C}">
      <dgm:prSet/>
      <dgm:spPr/>
      <dgm:t>
        <a:bodyPr/>
        <a:lstStyle/>
        <a:p>
          <a:endParaRPr lang="en-US">
            <a:latin typeface="Montserrat" pitchFamily="2" charset="77"/>
          </a:endParaRPr>
        </a:p>
      </dgm:t>
    </dgm:pt>
    <dgm:pt modelId="{A5F07003-76BC-EE4B-B9A5-7F38515E79C0}">
      <dgm:prSet custT="1"/>
      <dgm:spPr/>
      <dgm:t>
        <a:bodyPr/>
        <a:lstStyle/>
        <a:p>
          <a:pPr algn="r">
            <a:buFont typeface="Arial" panose="020B0604020202020204" pitchFamily="34" charset="0"/>
            <a:buNone/>
          </a:pPr>
          <a:r>
            <a:rPr lang="en-US" sz="1450" i="1" dirty="0">
              <a:latin typeface="Montserrat" pitchFamily="2" charset="77"/>
            </a:rPr>
            <a:t>Affirmation in Action</a:t>
          </a:r>
        </a:p>
      </dgm:t>
    </dgm:pt>
    <dgm:pt modelId="{D02B0A5C-BAE5-6449-99F5-EB93D0D0581B}" type="parTrans" cxnId="{A423DA7C-273B-FA4F-816E-11C87AEBF558}">
      <dgm:prSet/>
      <dgm:spPr/>
      <dgm:t>
        <a:bodyPr/>
        <a:lstStyle/>
        <a:p>
          <a:endParaRPr lang="en-US">
            <a:latin typeface="Montserrat" pitchFamily="2" charset="77"/>
          </a:endParaRPr>
        </a:p>
      </dgm:t>
    </dgm:pt>
    <dgm:pt modelId="{79C9BB54-3A73-9F4E-89FA-1D6B6EF4A545}" type="sibTrans" cxnId="{A423DA7C-273B-FA4F-816E-11C87AEBF558}">
      <dgm:prSet/>
      <dgm:spPr/>
      <dgm:t>
        <a:bodyPr/>
        <a:lstStyle/>
        <a:p>
          <a:endParaRPr lang="en-US">
            <a:latin typeface="Montserrat" pitchFamily="2" charset="77"/>
          </a:endParaRPr>
        </a:p>
      </dgm:t>
    </dgm:pt>
    <dgm:pt modelId="{3C7DE0DE-C852-314E-BACE-1086AFCBC4AD}">
      <dgm:prSet custT="1"/>
      <dgm:spPr/>
      <dgm:t>
        <a:bodyPr/>
        <a:lstStyle/>
        <a:p>
          <a:pPr algn="r">
            <a:buNone/>
          </a:pPr>
          <a:r>
            <a:rPr lang="en-US" sz="1450" i="1" dirty="0">
              <a:latin typeface="Montserrat" pitchFamily="2" charset="77"/>
            </a:rPr>
            <a:t>Affirming Accountability</a:t>
          </a:r>
        </a:p>
      </dgm:t>
    </dgm:pt>
    <dgm:pt modelId="{A685D3B3-5E8F-B940-BFC5-7DE150C0ED10}" type="parTrans" cxnId="{851A5A6C-8449-054C-A0B7-BFF490199DAD}">
      <dgm:prSet/>
      <dgm:spPr/>
      <dgm:t>
        <a:bodyPr/>
        <a:lstStyle/>
        <a:p>
          <a:endParaRPr lang="en-US">
            <a:latin typeface="Montserrat" pitchFamily="2" charset="77"/>
          </a:endParaRPr>
        </a:p>
      </dgm:t>
    </dgm:pt>
    <dgm:pt modelId="{E81DAA29-32A0-5841-87B2-38C570B2EAA0}" type="sibTrans" cxnId="{851A5A6C-8449-054C-A0B7-BFF490199DAD}">
      <dgm:prSet/>
      <dgm:spPr/>
      <dgm:t>
        <a:bodyPr/>
        <a:lstStyle/>
        <a:p>
          <a:endParaRPr lang="en-US">
            <a:latin typeface="Montserrat" pitchFamily="2" charset="77"/>
          </a:endParaRPr>
        </a:p>
      </dgm:t>
    </dgm:pt>
    <dgm:pt modelId="{7C0B3277-2F34-7643-94AB-F7EDD264FF38}">
      <dgm:prSet custT="1"/>
      <dgm:spPr/>
      <dgm:t>
        <a:bodyPr/>
        <a:lstStyle/>
        <a:p>
          <a:r>
            <a:rPr lang="en-US" sz="1800" b="1" i="1" dirty="0">
              <a:latin typeface="Montserrat" pitchFamily="2" charset="77"/>
            </a:rPr>
            <a:t>Beyond Year 5</a:t>
          </a:r>
        </a:p>
      </dgm:t>
    </dgm:pt>
    <dgm:pt modelId="{932F4969-C226-0742-9813-817DA78606E4}" type="parTrans" cxnId="{5BFF3EC1-333D-6141-802E-C422F4E2C14F}">
      <dgm:prSet/>
      <dgm:spPr/>
      <dgm:t>
        <a:bodyPr/>
        <a:lstStyle/>
        <a:p>
          <a:endParaRPr lang="en-US"/>
        </a:p>
      </dgm:t>
    </dgm:pt>
    <dgm:pt modelId="{C917114C-772E-8948-8394-E22DDE0853B8}" type="sibTrans" cxnId="{5BFF3EC1-333D-6141-802E-C422F4E2C14F}">
      <dgm:prSet/>
      <dgm:spPr/>
      <dgm:t>
        <a:bodyPr/>
        <a:lstStyle/>
        <a:p>
          <a:endParaRPr lang="en-US"/>
        </a:p>
      </dgm:t>
    </dgm:pt>
    <dgm:pt modelId="{CC25655E-5975-C64E-B1C3-42F3261324AD}">
      <dgm:prSet custT="1"/>
      <dgm:spPr/>
      <dgm:t>
        <a:bodyPr/>
        <a:lstStyle/>
        <a:p>
          <a:r>
            <a:rPr lang="en-US" sz="1800" b="1" i="1" dirty="0">
              <a:latin typeface="Montserrat" pitchFamily="2" charset="77"/>
            </a:rPr>
            <a:t>Year 1–5</a:t>
          </a:r>
          <a:endParaRPr lang="en-US" sz="1050" i="1" dirty="0">
            <a:latin typeface="Montserrat" pitchFamily="2" charset="77"/>
          </a:endParaRPr>
        </a:p>
      </dgm:t>
    </dgm:pt>
    <dgm:pt modelId="{569A7EF1-5999-8748-9D1C-A2FA7667D783}" type="parTrans" cxnId="{52DC71DC-A2EB-9949-88ED-E9F9FB8074DB}">
      <dgm:prSet/>
      <dgm:spPr/>
      <dgm:t>
        <a:bodyPr/>
        <a:lstStyle/>
        <a:p>
          <a:endParaRPr lang="en-US"/>
        </a:p>
      </dgm:t>
    </dgm:pt>
    <dgm:pt modelId="{A0266E1D-E665-0240-B688-AADB6022E36B}" type="sibTrans" cxnId="{52DC71DC-A2EB-9949-88ED-E9F9FB8074DB}">
      <dgm:prSet/>
      <dgm:spPr/>
      <dgm:t>
        <a:bodyPr/>
        <a:lstStyle/>
        <a:p>
          <a:endParaRPr lang="en-US"/>
        </a:p>
      </dgm:t>
    </dgm:pt>
    <dgm:pt modelId="{C095D80A-7D94-1245-BD17-0AA8AC3ED4A6}">
      <dgm:prSet custT="1"/>
      <dgm:spPr/>
      <dgm:t>
        <a:bodyPr/>
        <a:lstStyle/>
        <a:p>
          <a:pPr algn="r">
            <a:buNone/>
          </a:pPr>
          <a:r>
            <a:rPr lang="en-US" sz="1450" i="1">
              <a:latin typeface="Montserrat" pitchFamily="2" charset="77"/>
            </a:rPr>
            <a:t>An Affirming District Culture</a:t>
          </a:r>
          <a:endParaRPr lang="en-US" sz="1450" i="1" dirty="0">
            <a:latin typeface="Montserrat" pitchFamily="2" charset="77"/>
          </a:endParaRPr>
        </a:p>
      </dgm:t>
    </dgm:pt>
    <dgm:pt modelId="{B98F1145-BF6E-944D-9394-154EA3390281}" type="parTrans" cxnId="{7DCC391F-5506-3B4A-AC9C-5E56A27F7559}">
      <dgm:prSet/>
      <dgm:spPr/>
      <dgm:t>
        <a:bodyPr/>
        <a:lstStyle/>
        <a:p>
          <a:endParaRPr lang="en-US"/>
        </a:p>
      </dgm:t>
    </dgm:pt>
    <dgm:pt modelId="{DCD8796A-E3F7-4A43-8C70-ED89600AF560}" type="sibTrans" cxnId="{7DCC391F-5506-3B4A-AC9C-5E56A27F7559}">
      <dgm:prSet/>
      <dgm:spPr/>
      <dgm:t>
        <a:bodyPr/>
        <a:lstStyle/>
        <a:p>
          <a:endParaRPr lang="en-US"/>
        </a:p>
      </dgm:t>
    </dgm:pt>
    <dgm:pt modelId="{841E96DA-0660-A44C-B9D6-1875BCE622B8}" type="pres">
      <dgm:prSet presAssocID="{01257356-EB18-D242-8F22-6678F4E617D1}" presName="Name0" presStyleCnt="0">
        <dgm:presLayoutVars>
          <dgm:dir/>
          <dgm:animLvl val="lvl"/>
          <dgm:resizeHandles val="exact"/>
        </dgm:presLayoutVars>
      </dgm:prSet>
      <dgm:spPr/>
    </dgm:pt>
    <dgm:pt modelId="{E23096E5-83AB-534A-AD2F-184ADE8BF593}" type="pres">
      <dgm:prSet presAssocID="{2961077D-4595-BD45-9DBD-BC0845EEFB26}" presName="composite" presStyleCnt="0"/>
      <dgm:spPr/>
    </dgm:pt>
    <dgm:pt modelId="{CB2DAE64-6823-1540-8389-E4F09565F40A}" type="pres">
      <dgm:prSet presAssocID="{2961077D-4595-BD45-9DBD-BC0845EEFB26}" presName="parTx" presStyleLbl="node1" presStyleIdx="0" presStyleCnt="5">
        <dgm:presLayoutVars>
          <dgm:chMax val="0"/>
          <dgm:chPref val="0"/>
          <dgm:bulletEnabled val="1"/>
        </dgm:presLayoutVars>
      </dgm:prSet>
      <dgm:spPr/>
    </dgm:pt>
    <dgm:pt modelId="{BFC038B3-8621-C34B-A155-A6D51E5EF7C9}" type="pres">
      <dgm:prSet presAssocID="{2961077D-4595-BD45-9DBD-BC0845EEFB26}" presName="desTx" presStyleLbl="revTx" presStyleIdx="0" presStyleCnt="5">
        <dgm:presLayoutVars>
          <dgm:bulletEnabled val="1"/>
        </dgm:presLayoutVars>
      </dgm:prSet>
      <dgm:spPr/>
    </dgm:pt>
    <dgm:pt modelId="{7D638BF1-5174-E143-AE2C-F9DDA7517F8B}" type="pres">
      <dgm:prSet presAssocID="{9C219C5D-BBEB-4341-9490-950603C76491}" presName="space" presStyleCnt="0"/>
      <dgm:spPr/>
    </dgm:pt>
    <dgm:pt modelId="{90407072-362A-494C-96D3-E39037BD7E32}" type="pres">
      <dgm:prSet presAssocID="{8BDEEB4D-C58D-8F43-8411-5A6F04C9AC87}" presName="composite" presStyleCnt="0"/>
      <dgm:spPr/>
    </dgm:pt>
    <dgm:pt modelId="{0BD41F79-40AC-0D46-8368-1A04F4C966E1}" type="pres">
      <dgm:prSet presAssocID="{8BDEEB4D-C58D-8F43-8411-5A6F04C9AC87}" presName="parTx" presStyleLbl="node1" presStyleIdx="1" presStyleCnt="5">
        <dgm:presLayoutVars>
          <dgm:chMax val="0"/>
          <dgm:chPref val="0"/>
          <dgm:bulletEnabled val="1"/>
        </dgm:presLayoutVars>
      </dgm:prSet>
      <dgm:spPr/>
    </dgm:pt>
    <dgm:pt modelId="{8D3BE35B-7EA2-E444-B3D0-14F60B8B452C}" type="pres">
      <dgm:prSet presAssocID="{8BDEEB4D-C58D-8F43-8411-5A6F04C9AC87}" presName="desTx" presStyleLbl="revTx" presStyleIdx="1" presStyleCnt="5">
        <dgm:presLayoutVars>
          <dgm:bulletEnabled val="1"/>
        </dgm:presLayoutVars>
      </dgm:prSet>
      <dgm:spPr/>
    </dgm:pt>
    <dgm:pt modelId="{8549DADF-036E-F44F-89C2-74CA82A8F3B5}" type="pres">
      <dgm:prSet presAssocID="{A17B86BC-AF46-A44B-B3BF-C22DC2B3065E}" presName="space" presStyleCnt="0"/>
      <dgm:spPr/>
    </dgm:pt>
    <dgm:pt modelId="{7BDBD42D-A11C-1145-A753-68C7FD7E8604}" type="pres">
      <dgm:prSet presAssocID="{E4BD125B-51A6-5C44-8397-FAFC15E285A5}" presName="composite" presStyleCnt="0"/>
      <dgm:spPr/>
    </dgm:pt>
    <dgm:pt modelId="{190F7792-7D69-A545-AD27-819F242E21AD}" type="pres">
      <dgm:prSet presAssocID="{E4BD125B-51A6-5C44-8397-FAFC15E285A5}" presName="parTx" presStyleLbl="node1" presStyleIdx="2" presStyleCnt="5">
        <dgm:presLayoutVars>
          <dgm:chMax val="0"/>
          <dgm:chPref val="0"/>
          <dgm:bulletEnabled val="1"/>
        </dgm:presLayoutVars>
      </dgm:prSet>
      <dgm:spPr/>
    </dgm:pt>
    <dgm:pt modelId="{653A9EEF-0312-C04F-8D3E-5389DA33A2C2}" type="pres">
      <dgm:prSet presAssocID="{E4BD125B-51A6-5C44-8397-FAFC15E285A5}" presName="desTx" presStyleLbl="revTx" presStyleIdx="2" presStyleCnt="5">
        <dgm:presLayoutVars>
          <dgm:bulletEnabled val="1"/>
        </dgm:presLayoutVars>
      </dgm:prSet>
      <dgm:spPr/>
    </dgm:pt>
    <dgm:pt modelId="{548C6FB6-82D0-BE49-87B1-ACB2A2C09869}" type="pres">
      <dgm:prSet presAssocID="{A68A6A2F-4841-0A47-AC5F-892A848F0961}" presName="space" presStyleCnt="0"/>
      <dgm:spPr/>
    </dgm:pt>
    <dgm:pt modelId="{B4E9E9BD-BC23-CA42-83E5-214F67B5FBB3}" type="pres">
      <dgm:prSet presAssocID="{7C0B3277-2F34-7643-94AB-F7EDD264FF38}" presName="composite" presStyleCnt="0"/>
      <dgm:spPr/>
    </dgm:pt>
    <dgm:pt modelId="{88EEDA63-36F5-D74C-9D5B-9D477550F7BC}" type="pres">
      <dgm:prSet presAssocID="{7C0B3277-2F34-7643-94AB-F7EDD264FF38}" presName="parTx" presStyleLbl="node1" presStyleIdx="3" presStyleCnt="5">
        <dgm:presLayoutVars>
          <dgm:chMax val="0"/>
          <dgm:chPref val="0"/>
          <dgm:bulletEnabled val="1"/>
        </dgm:presLayoutVars>
      </dgm:prSet>
      <dgm:spPr/>
    </dgm:pt>
    <dgm:pt modelId="{58604CDF-7F0B-7A4B-907E-F4A6D8A7CB3F}" type="pres">
      <dgm:prSet presAssocID="{7C0B3277-2F34-7643-94AB-F7EDD264FF38}" presName="desTx" presStyleLbl="revTx" presStyleIdx="3" presStyleCnt="5">
        <dgm:presLayoutVars>
          <dgm:bulletEnabled val="1"/>
        </dgm:presLayoutVars>
      </dgm:prSet>
      <dgm:spPr/>
    </dgm:pt>
    <dgm:pt modelId="{28B1B176-CD9A-8B40-AD72-BD072D651D30}" type="pres">
      <dgm:prSet presAssocID="{C917114C-772E-8948-8394-E22DDE0853B8}" presName="space" presStyleCnt="0"/>
      <dgm:spPr/>
    </dgm:pt>
    <dgm:pt modelId="{230C1F3C-EA25-114B-BA64-E55A321C4FFF}" type="pres">
      <dgm:prSet presAssocID="{CC25655E-5975-C64E-B1C3-42F3261324AD}" presName="composite" presStyleCnt="0"/>
      <dgm:spPr/>
    </dgm:pt>
    <dgm:pt modelId="{835607A1-442E-A44B-BE5B-B5564A54CDA6}" type="pres">
      <dgm:prSet presAssocID="{CC25655E-5975-C64E-B1C3-42F3261324AD}" presName="parTx" presStyleLbl="node1" presStyleIdx="4" presStyleCnt="5">
        <dgm:presLayoutVars>
          <dgm:chMax val="0"/>
          <dgm:chPref val="0"/>
          <dgm:bulletEnabled val="1"/>
        </dgm:presLayoutVars>
      </dgm:prSet>
      <dgm:spPr/>
    </dgm:pt>
    <dgm:pt modelId="{5A87179F-D8F6-004F-9449-172ABEC7E58E}" type="pres">
      <dgm:prSet presAssocID="{CC25655E-5975-C64E-B1C3-42F3261324AD}" presName="desTx" presStyleLbl="revTx" presStyleIdx="4" presStyleCnt="5">
        <dgm:presLayoutVars>
          <dgm:bulletEnabled val="1"/>
        </dgm:presLayoutVars>
      </dgm:prSet>
      <dgm:spPr/>
    </dgm:pt>
  </dgm:ptLst>
  <dgm:cxnLst>
    <dgm:cxn modelId="{F3725B18-29D3-1646-AD14-A085C0E9A41D}" srcId="{2961077D-4595-BD45-9DBD-BC0845EEFB26}" destId="{78EF8DF6-DAF6-964E-9217-D8D234F06B83}" srcOrd="0" destOrd="0" parTransId="{F9021F34-0ECB-084A-A763-AE6558D33749}" sibTransId="{9E3F5735-D612-F34E-8DB5-F803FC584567}"/>
    <dgm:cxn modelId="{53558F1B-7C4D-EF41-AD95-146064E270E3}" type="presOf" srcId="{A5F07003-76BC-EE4B-B9A5-7F38515E79C0}" destId="{653A9EEF-0312-C04F-8D3E-5389DA33A2C2}" srcOrd="0" destOrd="0" presId="urn:microsoft.com/office/officeart/2005/8/layout/chevron1"/>
    <dgm:cxn modelId="{3A28221D-245C-AD4E-85B1-C47B3E0BAD21}" type="presOf" srcId="{78EF8DF6-DAF6-964E-9217-D8D234F06B83}" destId="{BFC038B3-8621-C34B-A155-A6D51E5EF7C9}" srcOrd="0" destOrd="0" presId="urn:microsoft.com/office/officeart/2005/8/layout/chevron1"/>
    <dgm:cxn modelId="{7DCC391F-5506-3B4A-AC9C-5E56A27F7559}" srcId="{7C0B3277-2F34-7643-94AB-F7EDD264FF38}" destId="{C095D80A-7D94-1245-BD17-0AA8AC3ED4A6}" srcOrd="0" destOrd="0" parTransId="{B98F1145-BF6E-944D-9394-154EA3390281}" sibTransId="{DCD8796A-E3F7-4A43-8C70-ED89600AF560}"/>
    <dgm:cxn modelId="{B0532924-5320-E54D-8EAC-E56B6C454D9F}" type="presOf" srcId="{A1774E80-18F7-9442-A010-1B2626D538A6}" destId="{8D3BE35B-7EA2-E444-B3D0-14F60B8B452C}" srcOrd="0" destOrd="0" presId="urn:microsoft.com/office/officeart/2005/8/layout/chevron1"/>
    <dgm:cxn modelId="{ADB15D37-4915-A749-BF94-03A9FEF4B7DA}" type="presOf" srcId="{7C0B3277-2F34-7643-94AB-F7EDD264FF38}" destId="{88EEDA63-36F5-D74C-9D5B-9D477550F7BC}" srcOrd="0" destOrd="0" presId="urn:microsoft.com/office/officeart/2005/8/layout/chevron1"/>
    <dgm:cxn modelId="{8B80A73F-327A-9D47-919E-001D95D4EAAE}" type="presOf" srcId="{2961077D-4595-BD45-9DBD-BC0845EEFB26}" destId="{CB2DAE64-6823-1540-8389-E4F09565F40A}" srcOrd="0" destOrd="0" presId="urn:microsoft.com/office/officeart/2005/8/layout/chevron1"/>
    <dgm:cxn modelId="{663D1550-1D59-B34A-AED4-FCBA88E1C2AA}" srcId="{01257356-EB18-D242-8F22-6678F4E617D1}" destId="{8BDEEB4D-C58D-8F43-8411-5A6F04C9AC87}" srcOrd="1" destOrd="0" parTransId="{9BB13921-3482-1B44-ACF5-7FAAA4D3F765}" sibTransId="{A17B86BC-AF46-A44B-B3BF-C22DC2B3065E}"/>
    <dgm:cxn modelId="{9F6F4C67-49E3-C442-A817-AD56B216D20B}" type="presOf" srcId="{8BDEEB4D-C58D-8F43-8411-5A6F04C9AC87}" destId="{0BD41F79-40AC-0D46-8368-1A04F4C966E1}" srcOrd="0" destOrd="0" presId="urn:microsoft.com/office/officeart/2005/8/layout/chevron1"/>
    <dgm:cxn modelId="{851A5A6C-8449-054C-A0B7-BFF490199DAD}" srcId="{CC25655E-5975-C64E-B1C3-42F3261324AD}" destId="{3C7DE0DE-C852-314E-BACE-1086AFCBC4AD}" srcOrd="0" destOrd="0" parTransId="{A685D3B3-5E8F-B940-BFC5-7DE150C0ED10}" sibTransId="{E81DAA29-32A0-5841-87B2-38C570B2EAA0}"/>
    <dgm:cxn modelId="{6A52D46E-0FB0-5D47-9C8C-037EEFB664F1}" type="presOf" srcId="{CC25655E-5975-C64E-B1C3-42F3261324AD}" destId="{835607A1-442E-A44B-BE5B-B5564A54CDA6}" srcOrd="0" destOrd="0" presId="urn:microsoft.com/office/officeart/2005/8/layout/chevron1"/>
    <dgm:cxn modelId="{A423DA7C-273B-FA4F-816E-11C87AEBF558}" srcId="{E4BD125B-51A6-5C44-8397-FAFC15E285A5}" destId="{A5F07003-76BC-EE4B-B9A5-7F38515E79C0}" srcOrd="0" destOrd="0" parTransId="{D02B0A5C-BAE5-6449-99F5-EB93D0D0581B}" sibTransId="{79C9BB54-3A73-9F4E-89FA-1D6B6EF4A545}"/>
    <dgm:cxn modelId="{44F4608A-73BE-1048-82ED-604CE96F8B4F}" type="presOf" srcId="{3C7DE0DE-C852-314E-BACE-1086AFCBC4AD}" destId="{5A87179F-D8F6-004F-9449-172ABEC7E58E}" srcOrd="0" destOrd="0" presId="urn:microsoft.com/office/officeart/2005/8/layout/chevron1"/>
    <dgm:cxn modelId="{AB57D391-0425-7E41-918F-943C59EABAA5}" srcId="{8BDEEB4D-C58D-8F43-8411-5A6F04C9AC87}" destId="{A1774E80-18F7-9442-A010-1B2626D538A6}" srcOrd="0" destOrd="0" parTransId="{47515A1C-B6A5-8241-91CE-7CCE293E2BAB}" sibTransId="{75F52808-6204-2A41-B81B-379E8E700CB8}"/>
    <dgm:cxn modelId="{53E8D092-69A5-5249-99DE-EECBAB0B181A}" type="presOf" srcId="{E4BD125B-51A6-5C44-8397-FAFC15E285A5}" destId="{190F7792-7D69-A545-AD27-819F242E21AD}" srcOrd="0" destOrd="0" presId="urn:microsoft.com/office/officeart/2005/8/layout/chevron1"/>
    <dgm:cxn modelId="{FB45B395-3EE4-6D47-A8AB-3587C3B13850}" type="presOf" srcId="{C095D80A-7D94-1245-BD17-0AA8AC3ED4A6}" destId="{58604CDF-7F0B-7A4B-907E-F4A6D8A7CB3F}" srcOrd="0" destOrd="0" presId="urn:microsoft.com/office/officeart/2005/8/layout/chevron1"/>
    <dgm:cxn modelId="{CF610DA0-5E81-DC4E-AF9D-E9F5D005CFB4}" type="presOf" srcId="{01257356-EB18-D242-8F22-6678F4E617D1}" destId="{841E96DA-0660-A44C-B9D6-1875BCE622B8}" srcOrd="0" destOrd="0" presId="urn:microsoft.com/office/officeart/2005/8/layout/chevron1"/>
    <dgm:cxn modelId="{5BFF3EC1-333D-6141-802E-C422F4E2C14F}" srcId="{01257356-EB18-D242-8F22-6678F4E617D1}" destId="{7C0B3277-2F34-7643-94AB-F7EDD264FF38}" srcOrd="3" destOrd="0" parTransId="{932F4969-C226-0742-9813-817DA78606E4}" sibTransId="{C917114C-772E-8948-8394-E22DDE0853B8}"/>
    <dgm:cxn modelId="{52DC71DC-A2EB-9949-88ED-E9F9FB8074DB}" srcId="{01257356-EB18-D242-8F22-6678F4E617D1}" destId="{CC25655E-5975-C64E-B1C3-42F3261324AD}" srcOrd="4" destOrd="0" parTransId="{569A7EF1-5999-8748-9D1C-A2FA7667D783}" sibTransId="{A0266E1D-E665-0240-B688-AADB6022E36B}"/>
    <dgm:cxn modelId="{2A27E4EA-3A59-354B-BB0D-C12EE6A9B23C}" srcId="{01257356-EB18-D242-8F22-6678F4E617D1}" destId="{E4BD125B-51A6-5C44-8397-FAFC15E285A5}" srcOrd="2" destOrd="0" parTransId="{903D4659-E80B-F14E-AFC7-CCA094B1604A}" sibTransId="{A68A6A2F-4841-0A47-AC5F-892A848F0961}"/>
    <dgm:cxn modelId="{E92CD3F8-C40A-B143-A5B4-244426434C25}" srcId="{01257356-EB18-D242-8F22-6678F4E617D1}" destId="{2961077D-4595-BD45-9DBD-BC0845EEFB26}" srcOrd="0" destOrd="0" parTransId="{047370BB-3801-5E45-ADDF-260F58957597}" sibTransId="{9C219C5D-BBEB-4341-9490-950603C76491}"/>
    <dgm:cxn modelId="{8658D3B9-D0C2-EA47-8D43-7EE418997FAC}" type="presParOf" srcId="{841E96DA-0660-A44C-B9D6-1875BCE622B8}" destId="{E23096E5-83AB-534A-AD2F-184ADE8BF593}" srcOrd="0" destOrd="0" presId="urn:microsoft.com/office/officeart/2005/8/layout/chevron1"/>
    <dgm:cxn modelId="{EC698BB0-A1D3-1243-BE95-A3AF63036FDE}" type="presParOf" srcId="{E23096E5-83AB-534A-AD2F-184ADE8BF593}" destId="{CB2DAE64-6823-1540-8389-E4F09565F40A}" srcOrd="0" destOrd="0" presId="urn:microsoft.com/office/officeart/2005/8/layout/chevron1"/>
    <dgm:cxn modelId="{A6AC9660-62CE-DB48-A364-5A87A0E0CDA0}" type="presParOf" srcId="{E23096E5-83AB-534A-AD2F-184ADE8BF593}" destId="{BFC038B3-8621-C34B-A155-A6D51E5EF7C9}" srcOrd="1" destOrd="0" presId="urn:microsoft.com/office/officeart/2005/8/layout/chevron1"/>
    <dgm:cxn modelId="{3BC610E5-6ED5-C842-9636-EFD1D32F721A}" type="presParOf" srcId="{841E96DA-0660-A44C-B9D6-1875BCE622B8}" destId="{7D638BF1-5174-E143-AE2C-F9DDA7517F8B}" srcOrd="1" destOrd="0" presId="urn:microsoft.com/office/officeart/2005/8/layout/chevron1"/>
    <dgm:cxn modelId="{7BE0BCC7-9891-9146-9F49-5032EFC51651}" type="presParOf" srcId="{841E96DA-0660-A44C-B9D6-1875BCE622B8}" destId="{90407072-362A-494C-96D3-E39037BD7E32}" srcOrd="2" destOrd="0" presId="urn:microsoft.com/office/officeart/2005/8/layout/chevron1"/>
    <dgm:cxn modelId="{4163A658-1A38-324A-833A-752CA615B441}" type="presParOf" srcId="{90407072-362A-494C-96D3-E39037BD7E32}" destId="{0BD41F79-40AC-0D46-8368-1A04F4C966E1}" srcOrd="0" destOrd="0" presId="urn:microsoft.com/office/officeart/2005/8/layout/chevron1"/>
    <dgm:cxn modelId="{7719E59C-907F-054B-A321-28600A1581F5}" type="presParOf" srcId="{90407072-362A-494C-96D3-E39037BD7E32}" destId="{8D3BE35B-7EA2-E444-B3D0-14F60B8B452C}" srcOrd="1" destOrd="0" presId="urn:microsoft.com/office/officeart/2005/8/layout/chevron1"/>
    <dgm:cxn modelId="{0A49E3CC-4801-154D-8901-3695CCEADF7B}" type="presParOf" srcId="{841E96DA-0660-A44C-B9D6-1875BCE622B8}" destId="{8549DADF-036E-F44F-89C2-74CA82A8F3B5}" srcOrd="3" destOrd="0" presId="urn:microsoft.com/office/officeart/2005/8/layout/chevron1"/>
    <dgm:cxn modelId="{662AC0AF-688B-E347-BFF8-68D34B5C19D4}" type="presParOf" srcId="{841E96DA-0660-A44C-B9D6-1875BCE622B8}" destId="{7BDBD42D-A11C-1145-A753-68C7FD7E8604}" srcOrd="4" destOrd="0" presId="urn:microsoft.com/office/officeart/2005/8/layout/chevron1"/>
    <dgm:cxn modelId="{25250E2D-B2FD-E144-B62D-3F54A7B0DAA0}" type="presParOf" srcId="{7BDBD42D-A11C-1145-A753-68C7FD7E8604}" destId="{190F7792-7D69-A545-AD27-819F242E21AD}" srcOrd="0" destOrd="0" presId="urn:microsoft.com/office/officeart/2005/8/layout/chevron1"/>
    <dgm:cxn modelId="{BE4AA922-617E-584A-8432-E229D432F915}" type="presParOf" srcId="{7BDBD42D-A11C-1145-A753-68C7FD7E8604}" destId="{653A9EEF-0312-C04F-8D3E-5389DA33A2C2}" srcOrd="1" destOrd="0" presId="urn:microsoft.com/office/officeart/2005/8/layout/chevron1"/>
    <dgm:cxn modelId="{7EF5E8A4-0529-2247-AD1E-A02467D49D15}" type="presParOf" srcId="{841E96DA-0660-A44C-B9D6-1875BCE622B8}" destId="{548C6FB6-82D0-BE49-87B1-ACB2A2C09869}" srcOrd="5" destOrd="0" presId="urn:microsoft.com/office/officeart/2005/8/layout/chevron1"/>
    <dgm:cxn modelId="{E22CA33D-DCF7-1A42-A492-B1FA48211CF2}" type="presParOf" srcId="{841E96DA-0660-A44C-B9D6-1875BCE622B8}" destId="{B4E9E9BD-BC23-CA42-83E5-214F67B5FBB3}" srcOrd="6" destOrd="0" presId="urn:microsoft.com/office/officeart/2005/8/layout/chevron1"/>
    <dgm:cxn modelId="{E82096C4-C03E-6A42-AB37-C4E9AB5CD0CD}" type="presParOf" srcId="{B4E9E9BD-BC23-CA42-83E5-214F67B5FBB3}" destId="{88EEDA63-36F5-D74C-9D5B-9D477550F7BC}" srcOrd="0" destOrd="0" presId="urn:microsoft.com/office/officeart/2005/8/layout/chevron1"/>
    <dgm:cxn modelId="{DE8A9B00-526B-B04B-B7F8-1DE758BDCF12}" type="presParOf" srcId="{B4E9E9BD-BC23-CA42-83E5-214F67B5FBB3}" destId="{58604CDF-7F0B-7A4B-907E-F4A6D8A7CB3F}" srcOrd="1" destOrd="0" presId="urn:microsoft.com/office/officeart/2005/8/layout/chevron1"/>
    <dgm:cxn modelId="{ED25766F-267E-9F49-A789-F7C53D3201AF}" type="presParOf" srcId="{841E96DA-0660-A44C-B9D6-1875BCE622B8}" destId="{28B1B176-CD9A-8B40-AD72-BD072D651D30}" srcOrd="7" destOrd="0" presId="urn:microsoft.com/office/officeart/2005/8/layout/chevron1"/>
    <dgm:cxn modelId="{BA2FAC2A-65EE-6649-BBE7-D65073BD5C48}" type="presParOf" srcId="{841E96DA-0660-A44C-B9D6-1875BCE622B8}" destId="{230C1F3C-EA25-114B-BA64-E55A321C4FFF}" srcOrd="8" destOrd="0" presId="urn:microsoft.com/office/officeart/2005/8/layout/chevron1"/>
    <dgm:cxn modelId="{C38674E7-2FBC-2F43-A0D7-33D85C6AC71D}" type="presParOf" srcId="{230C1F3C-EA25-114B-BA64-E55A321C4FFF}" destId="{835607A1-442E-A44B-BE5B-B5564A54CDA6}" srcOrd="0" destOrd="0" presId="urn:microsoft.com/office/officeart/2005/8/layout/chevron1"/>
    <dgm:cxn modelId="{7141AE0C-08D5-9B42-86FD-92C9AF474744}" type="presParOf" srcId="{230C1F3C-EA25-114B-BA64-E55A321C4FFF}" destId="{5A87179F-D8F6-004F-9449-172ABEC7E58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DAE64-6823-1540-8389-E4F09565F40A}">
      <dsp:nvSpPr>
        <dsp:cNvPr id="0" name=""/>
        <dsp:cNvSpPr/>
      </dsp:nvSpPr>
      <dsp:spPr>
        <a:xfrm>
          <a:off x="6192" y="505016"/>
          <a:ext cx="2503579" cy="100143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1–2</a:t>
          </a:r>
        </a:p>
      </dsp:txBody>
      <dsp:txXfrm>
        <a:off x="506908" y="505016"/>
        <a:ext cx="1502148" cy="1001431"/>
      </dsp:txXfrm>
    </dsp:sp>
    <dsp:sp modelId="{BFC038B3-8621-C34B-A155-A6D51E5EF7C9}">
      <dsp:nvSpPr>
        <dsp:cNvPr id="0" name=""/>
        <dsp:cNvSpPr/>
      </dsp:nvSpPr>
      <dsp:spPr>
        <a:xfrm>
          <a:off x="6192" y="1631626"/>
          <a:ext cx="200286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r" defTabSz="644525">
            <a:lnSpc>
              <a:spcPct val="90000"/>
            </a:lnSpc>
            <a:spcBef>
              <a:spcPct val="0"/>
            </a:spcBef>
            <a:spcAft>
              <a:spcPct val="15000"/>
            </a:spcAft>
            <a:buNone/>
          </a:pPr>
          <a:r>
            <a:rPr lang="en-US" sz="1450" i="1" kern="1200" dirty="0">
              <a:latin typeface="Montserrat" pitchFamily="2" charset="77"/>
            </a:rPr>
            <a:t>Building an Affirming LGBTQ+ Campus Culture</a:t>
          </a:r>
        </a:p>
      </dsp:txBody>
      <dsp:txXfrm>
        <a:off x="6192" y="1631626"/>
        <a:ext cx="2002863" cy="1170000"/>
      </dsp:txXfrm>
    </dsp:sp>
    <dsp:sp modelId="{0BD41F79-40AC-0D46-8368-1A04F4C966E1}">
      <dsp:nvSpPr>
        <dsp:cNvPr id="0" name=""/>
        <dsp:cNvSpPr/>
      </dsp:nvSpPr>
      <dsp:spPr>
        <a:xfrm>
          <a:off x="2293771" y="505016"/>
          <a:ext cx="2503579" cy="1001431"/>
        </a:xfrm>
        <a:prstGeom prst="chevron">
          <a:avLst/>
        </a:prstGeom>
        <a:gradFill rotWithShape="0">
          <a:gsLst>
            <a:gs pos="0">
              <a:schemeClr val="accent4">
                <a:hueOff val="2709482"/>
                <a:satOff val="6333"/>
                <a:lumOff val="-392"/>
                <a:alphaOff val="0"/>
                <a:satMod val="103000"/>
                <a:lumMod val="102000"/>
                <a:tint val="94000"/>
              </a:schemeClr>
            </a:gs>
            <a:gs pos="50000">
              <a:schemeClr val="accent4">
                <a:hueOff val="2709482"/>
                <a:satOff val="6333"/>
                <a:lumOff val="-392"/>
                <a:alphaOff val="0"/>
                <a:satMod val="110000"/>
                <a:lumMod val="100000"/>
                <a:shade val="100000"/>
              </a:schemeClr>
            </a:gs>
            <a:gs pos="100000">
              <a:schemeClr val="accent4">
                <a:hueOff val="2709482"/>
                <a:satOff val="6333"/>
                <a:lumOff val="-3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3–4</a:t>
          </a:r>
        </a:p>
      </dsp:txBody>
      <dsp:txXfrm>
        <a:off x="2794487" y="505016"/>
        <a:ext cx="1502148" cy="1001431"/>
      </dsp:txXfrm>
    </dsp:sp>
    <dsp:sp modelId="{8D3BE35B-7EA2-E444-B3D0-14F60B8B452C}">
      <dsp:nvSpPr>
        <dsp:cNvPr id="0" name=""/>
        <dsp:cNvSpPr/>
      </dsp:nvSpPr>
      <dsp:spPr>
        <a:xfrm>
          <a:off x="2293771" y="1631626"/>
          <a:ext cx="200286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r" defTabSz="644525">
            <a:lnSpc>
              <a:spcPct val="90000"/>
            </a:lnSpc>
            <a:spcBef>
              <a:spcPct val="0"/>
            </a:spcBef>
            <a:spcAft>
              <a:spcPct val="15000"/>
            </a:spcAft>
            <a:buFont typeface="Arial" panose="020B0604020202020204" pitchFamily="34" charset="0"/>
            <a:buNone/>
          </a:pPr>
          <a:r>
            <a:rPr lang="en-US" sz="1450" i="1" kern="1200" dirty="0">
              <a:latin typeface="Montserrat" pitchFamily="2" charset="77"/>
            </a:rPr>
            <a:t>Building an Affirming LGBTQ+ Curriculum</a:t>
          </a:r>
        </a:p>
      </dsp:txBody>
      <dsp:txXfrm>
        <a:off x="2293771" y="1631626"/>
        <a:ext cx="2002863" cy="1170000"/>
      </dsp:txXfrm>
    </dsp:sp>
    <dsp:sp modelId="{190F7792-7D69-A545-AD27-819F242E21AD}">
      <dsp:nvSpPr>
        <dsp:cNvPr id="0" name=""/>
        <dsp:cNvSpPr/>
      </dsp:nvSpPr>
      <dsp:spPr>
        <a:xfrm>
          <a:off x="4581351" y="505016"/>
          <a:ext cx="2503579" cy="1001431"/>
        </a:xfrm>
        <a:prstGeom prst="chevron">
          <a:avLst/>
        </a:prstGeom>
        <a:gradFill rotWithShape="0">
          <a:gsLst>
            <a:gs pos="0">
              <a:schemeClr val="accent4">
                <a:hueOff val="5418963"/>
                <a:satOff val="12666"/>
                <a:lumOff val="-784"/>
                <a:alphaOff val="0"/>
                <a:satMod val="103000"/>
                <a:lumMod val="102000"/>
                <a:tint val="94000"/>
              </a:schemeClr>
            </a:gs>
            <a:gs pos="50000">
              <a:schemeClr val="accent4">
                <a:hueOff val="5418963"/>
                <a:satOff val="12666"/>
                <a:lumOff val="-784"/>
                <a:alphaOff val="0"/>
                <a:satMod val="110000"/>
                <a:lumMod val="100000"/>
                <a:shade val="100000"/>
              </a:schemeClr>
            </a:gs>
            <a:gs pos="100000">
              <a:schemeClr val="accent4">
                <a:hueOff val="5418963"/>
                <a:satOff val="12666"/>
                <a:lumOff val="-78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5</a:t>
          </a:r>
        </a:p>
      </dsp:txBody>
      <dsp:txXfrm>
        <a:off x="5082067" y="505016"/>
        <a:ext cx="1502148" cy="1001431"/>
      </dsp:txXfrm>
    </dsp:sp>
    <dsp:sp modelId="{653A9EEF-0312-C04F-8D3E-5389DA33A2C2}">
      <dsp:nvSpPr>
        <dsp:cNvPr id="0" name=""/>
        <dsp:cNvSpPr/>
      </dsp:nvSpPr>
      <dsp:spPr>
        <a:xfrm>
          <a:off x="4581351" y="1631626"/>
          <a:ext cx="200286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r" defTabSz="644525">
            <a:lnSpc>
              <a:spcPct val="90000"/>
            </a:lnSpc>
            <a:spcBef>
              <a:spcPct val="0"/>
            </a:spcBef>
            <a:spcAft>
              <a:spcPct val="15000"/>
            </a:spcAft>
            <a:buFont typeface="Arial" panose="020B0604020202020204" pitchFamily="34" charset="0"/>
            <a:buNone/>
          </a:pPr>
          <a:r>
            <a:rPr lang="en-US" sz="1450" i="1" kern="1200" dirty="0">
              <a:latin typeface="Montserrat" pitchFamily="2" charset="77"/>
            </a:rPr>
            <a:t>Affirmation in Action</a:t>
          </a:r>
        </a:p>
      </dsp:txBody>
      <dsp:txXfrm>
        <a:off x="4581351" y="1631626"/>
        <a:ext cx="2002863" cy="1170000"/>
      </dsp:txXfrm>
    </dsp:sp>
    <dsp:sp modelId="{88EEDA63-36F5-D74C-9D5B-9D477550F7BC}">
      <dsp:nvSpPr>
        <dsp:cNvPr id="0" name=""/>
        <dsp:cNvSpPr/>
      </dsp:nvSpPr>
      <dsp:spPr>
        <a:xfrm>
          <a:off x="6868930" y="505016"/>
          <a:ext cx="2503579" cy="1001431"/>
        </a:xfrm>
        <a:prstGeom prst="chevron">
          <a:avLst/>
        </a:prstGeom>
        <a:gradFill rotWithShape="0">
          <a:gsLst>
            <a:gs pos="0">
              <a:schemeClr val="accent4">
                <a:hueOff val="8128445"/>
                <a:satOff val="18999"/>
                <a:lumOff val="-1176"/>
                <a:alphaOff val="0"/>
                <a:satMod val="103000"/>
                <a:lumMod val="102000"/>
                <a:tint val="94000"/>
              </a:schemeClr>
            </a:gs>
            <a:gs pos="50000">
              <a:schemeClr val="accent4">
                <a:hueOff val="8128445"/>
                <a:satOff val="18999"/>
                <a:lumOff val="-1176"/>
                <a:alphaOff val="0"/>
                <a:satMod val="110000"/>
                <a:lumMod val="100000"/>
                <a:shade val="100000"/>
              </a:schemeClr>
            </a:gs>
            <a:gs pos="100000">
              <a:schemeClr val="accent4">
                <a:hueOff val="8128445"/>
                <a:satOff val="18999"/>
                <a:lumOff val="-11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Beyond Year 5</a:t>
          </a:r>
        </a:p>
      </dsp:txBody>
      <dsp:txXfrm>
        <a:off x="7369646" y="505016"/>
        <a:ext cx="1502148" cy="1001431"/>
      </dsp:txXfrm>
    </dsp:sp>
    <dsp:sp modelId="{58604CDF-7F0B-7A4B-907E-F4A6D8A7CB3F}">
      <dsp:nvSpPr>
        <dsp:cNvPr id="0" name=""/>
        <dsp:cNvSpPr/>
      </dsp:nvSpPr>
      <dsp:spPr>
        <a:xfrm>
          <a:off x="6868930" y="1631626"/>
          <a:ext cx="200286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r" defTabSz="644525">
            <a:lnSpc>
              <a:spcPct val="90000"/>
            </a:lnSpc>
            <a:spcBef>
              <a:spcPct val="0"/>
            </a:spcBef>
            <a:spcAft>
              <a:spcPct val="15000"/>
            </a:spcAft>
            <a:buNone/>
          </a:pPr>
          <a:r>
            <a:rPr lang="en-US" sz="1450" i="1" kern="1200">
              <a:latin typeface="Montserrat" pitchFamily="2" charset="77"/>
            </a:rPr>
            <a:t>An Affirming District Culture</a:t>
          </a:r>
          <a:endParaRPr lang="en-US" sz="1450" i="1" kern="1200" dirty="0">
            <a:latin typeface="Montserrat" pitchFamily="2" charset="77"/>
          </a:endParaRPr>
        </a:p>
      </dsp:txBody>
      <dsp:txXfrm>
        <a:off x="6868930" y="1631626"/>
        <a:ext cx="2002863" cy="1170000"/>
      </dsp:txXfrm>
    </dsp:sp>
    <dsp:sp modelId="{835607A1-442E-A44B-BE5B-B5564A54CDA6}">
      <dsp:nvSpPr>
        <dsp:cNvPr id="0" name=""/>
        <dsp:cNvSpPr/>
      </dsp:nvSpPr>
      <dsp:spPr>
        <a:xfrm>
          <a:off x="9156510" y="505016"/>
          <a:ext cx="2503579" cy="1001431"/>
        </a:xfrm>
        <a:prstGeom prst="chevron">
          <a:avLst/>
        </a:prstGeom>
        <a:gradFill rotWithShape="0">
          <a:gsLst>
            <a:gs pos="0">
              <a:schemeClr val="accent4">
                <a:hueOff val="10837927"/>
                <a:satOff val="25332"/>
                <a:lumOff val="-1568"/>
                <a:alphaOff val="0"/>
                <a:satMod val="103000"/>
                <a:lumMod val="102000"/>
                <a:tint val="94000"/>
              </a:schemeClr>
            </a:gs>
            <a:gs pos="50000">
              <a:schemeClr val="accent4">
                <a:hueOff val="10837927"/>
                <a:satOff val="25332"/>
                <a:lumOff val="-1568"/>
                <a:alphaOff val="0"/>
                <a:satMod val="110000"/>
                <a:lumMod val="100000"/>
                <a:shade val="100000"/>
              </a:schemeClr>
            </a:gs>
            <a:gs pos="100000">
              <a:schemeClr val="accent4">
                <a:hueOff val="10837927"/>
                <a:satOff val="25332"/>
                <a:lumOff val="-156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1–5</a:t>
          </a:r>
          <a:endParaRPr lang="en-US" sz="1050" i="1" kern="1200" dirty="0">
            <a:latin typeface="Montserrat" pitchFamily="2" charset="77"/>
          </a:endParaRPr>
        </a:p>
      </dsp:txBody>
      <dsp:txXfrm>
        <a:off x="9657226" y="505016"/>
        <a:ext cx="1502148" cy="1001431"/>
      </dsp:txXfrm>
    </dsp:sp>
    <dsp:sp modelId="{5A87179F-D8F6-004F-9449-172ABEC7E58E}">
      <dsp:nvSpPr>
        <dsp:cNvPr id="0" name=""/>
        <dsp:cNvSpPr/>
      </dsp:nvSpPr>
      <dsp:spPr>
        <a:xfrm>
          <a:off x="9156510" y="1631626"/>
          <a:ext cx="2002863"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r" defTabSz="644525">
            <a:lnSpc>
              <a:spcPct val="90000"/>
            </a:lnSpc>
            <a:spcBef>
              <a:spcPct val="0"/>
            </a:spcBef>
            <a:spcAft>
              <a:spcPct val="15000"/>
            </a:spcAft>
            <a:buNone/>
          </a:pPr>
          <a:r>
            <a:rPr lang="en-US" sz="1450" i="1" kern="1200" dirty="0">
              <a:latin typeface="Montserrat" pitchFamily="2" charset="77"/>
            </a:rPr>
            <a:t>Affirming Accountability</a:t>
          </a:r>
        </a:p>
      </dsp:txBody>
      <dsp:txXfrm>
        <a:off x="9156510" y="1631626"/>
        <a:ext cx="2002863" cy="1170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2302145"/>
            <a:ext cx="10072922" cy="798564"/>
          </a:xfrm>
          <a:noFill/>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5"/>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6804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a:xfrm>
            <a:off x="525717" y="2521886"/>
            <a:ext cx="10077557" cy="32444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5"/>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17480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1149457"/>
            <a:ext cx="2628900" cy="502750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1114097"/>
            <a:ext cx="7039402" cy="4640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577358"/>
            <a:ext cx="972241" cy="45719"/>
            <a:chOff x="4886325" y="3371754"/>
            <a:chExt cx="2418492" cy="113728"/>
          </a:xfrm>
          <a:solidFill>
            <a:schemeClr val="accent5"/>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8987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a:xfrm>
            <a:off x="525717" y="1292772"/>
            <a:ext cx="10077557" cy="819859"/>
          </a:xfrm>
          <a:noFill/>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a:xfrm>
            <a:off x="525717" y="2521886"/>
            <a:ext cx="10077557" cy="3198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5"/>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1214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2259952"/>
            <a:ext cx="10072922" cy="840757"/>
          </a:xfrm>
          <a:noFill/>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29174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5"/>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7585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a:xfrm>
            <a:off x="525717" y="1317775"/>
            <a:ext cx="10077557" cy="794856"/>
          </a:xfrm>
          <a:noFill/>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195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1957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5"/>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4388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1332191"/>
            <a:ext cx="10072922" cy="780439"/>
          </a:xfrm>
          <a:noFill/>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456341"/>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45634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033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1271904"/>
            <a:ext cx="10077556" cy="840727"/>
          </a:xfrm>
        </p:spPr>
        <p:txBody>
          <a:bodyPr/>
          <a:lstStyle/>
          <a:p>
            <a:r>
              <a:rPr lang="en-US" dirty="0"/>
              <a:t>Click to edit Master title style</a:t>
            </a:r>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5"/>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08456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78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1767062"/>
            <a:ext cx="4315386" cy="1243158"/>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5"/>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0440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5"/>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81144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9BA"/>
        </a:solidFill>
        <a:effectLst/>
      </p:bgPr>
    </p:bg>
    <p:spTree>
      <p:nvGrpSpPr>
        <p:cNvPr id="1" name=""/>
        <p:cNvGrpSpPr/>
        <p:nvPr/>
      </p:nvGrpSpPr>
      <p:grpSpPr>
        <a:xfrm>
          <a:off x="0" y="0"/>
          <a:ext cx="0" cy="0"/>
          <a:chOff x="0" y="0"/>
          <a:chExt cx="0" cy="0"/>
        </a:xfrm>
      </p:grpSpPr>
      <p:pic>
        <p:nvPicPr>
          <p:cNvPr id="17" name="Picture 3" descr="Textured rainbow painted background">
            <a:extLst>
              <a:ext uri="{FF2B5EF4-FFF2-40B4-BE49-F238E27FC236}">
                <a16:creationId xmlns:a16="http://schemas.microsoft.com/office/drawing/2014/main" id="{31157A29-5E10-792E-DCA3-DF762CEC3E18}"/>
              </a:ext>
            </a:extLst>
          </p:cNvPr>
          <p:cNvPicPr>
            <a:picLocks noChangeAspect="1"/>
          </p:cNvPicPr>
          <p:nvPr userDrawn="1"/>
        </p:nvPicPr>
        <p:blipFill rotWithShape="1">
          <a:blip r:embed="rId13">
            <a:alphaModFix amt="12000"/>
          </a:blip>
          <a:srcRect l="20006" r="13222" b="2"/>
          <a:stretch/>
        </p:blipFill>
        <p:spPr>
          <a:xfrm>
            <a:off x="6824" y="0"/>
            <a:ext cx="12192000" cy="6855654"/>
          </a:xfrm>
          <a:prstGeom prst="rect">
            <a:avLst/>
          </a:prstGeom>
        </p:spPr>
      </p:pic>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1282262"/>
            <a:ext cx="10077557" cy="830369"/>
          </a:xfrm>
          <a:prstGeom prst="rect">
            <a:avLst/>
          </a:prstGeom>
          <a:noFill/>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335987"/>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Right Triangle 34">
            <a:extLst>
              <a:ext uri="{FF2B5EF4-FFF2-40B4-BE49-F238E27FC236}">
                <a16:creationId xmlns:a16="http://schemas.microsoft.com/office/drawing/2014/main" id="{F0BBCBD9-DDEF-28BA-785C-443DCB7598BB}"/>
              </a:ext>
            </a:extLst>
          </p:cNvPr>
          <p:cNvSpPr/>
          <p:nvPr userDrawn="1"/>
        </p:nvSpPr>
        <p:spPr>
          <a:xfrm rot="5400000">
            <a:off x="1693069" y="-1693069"/>
            <a:ext cx="1000125" cy="4386268"/>
          </a:xfrm>
          <a:prstGeom prst="rtTriangle">
            <a:avLst/>
          </a:prstGeom>
          <a:solidFill>
            <a:srgbClr val="FFC6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70000"/>
                </a:schemeClr>
              </a:solidFill>
            </a:endParaRPr>
          </a:p>
        </p:txBody>
      </p:sp>
      <p:sp>
        <p:nvSpPr>
          <p:cNvPr id="36" name="Right Triangle 35">
            <a:extLst>
              <a:ext uri="{FF2B5EF4-FFF2-40B4-BE49-F238E27FC236}">
                <a16:creationId xmlns:a16="http://schemas.microsoft.com/office/drawing/2014/main" id="{B4E19BBB-A695-E731-D79B-758AD2E0670D}"/>
              </a:ext>
            </a:extLst>
          </p:cNvPr>
          <p:cNvSpPr/>
          <p:nvPr userDrawn="1"/>
        </p:nvSpPr>
        <p:spPr>
          <a:xfrm rot="16200000">
            <a:off x="10199924" y="4856754"/>
            <a:ext cx="1857375" cy="2140424"/>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70000"/>
                </a:schemeClr>
              </a:solidFill>
            </a:endParaRPr>
          </a:p>
        </p:txBody>
      </p:sp>
      <p:sp>
        <p:nvSpPr>
          <p:cNvPr id="37" name="Right Triangle 36">
            <a:extLst>
              <a:ext uri="{FF2B5EF4-FFF2-40B4-BE49-F238E27FC236}">
                <a16:creationId xmlns:a16="http://schemas.microsoft.com/office/drawing/2014/main" id="{05E136E3-0601-A59A-22AC-8195A1E0F9A2}"/>
              </a:ext>
            </a:extLst>
          </p:cNvPr>
          <p:cNvSpPr/>
          <p:nvPr userDrawn="1"/>
        </p:nvSpPr>
        <p:spPr>
          <a:xfrm>
            <a:off x="-6824" y="5957888"/>
            <a:ext cx="11036774" cy="900111"/>
          </a:xfrm>
          <a:prstGeom prst="rtTriangl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70000"/>
                </a:schemeClr>
              </a:solidFill>
            </a:endParaRPr>
          </a:p>
        </p:txBody>
      </p:sp>
      <p:pic>
        <p:nvPicPr>
          <p:cNvPr id="9" name="Picture 8" descr="Evergreen Community College and San José City College logos with a progress pride flag as the logo background">
            <a:extLst>
              <a:ext uri="{FF2B5EF4-FFF2-40B4-BE49-F238E27FC236}">
                <a16:creationId xmlns:a16="http://schemas.microsoft.com/office/drawing/2014/main" id="{3B7ADDC7-86D3-E25C-E77F-468CD4810F8D}"/>
              </a:ext>
            </a:extLst>
          </p:cNvPr>
          <p:cNvPicPr>
            <a:picLocks noChangeAspect="1"/>
          </p:cNvPicPr>
          <p:nvPr userDrawn="1"/>
        </p:nvPicPr>
        <p:blipFill rotWithShape="1">
          <a:blip r:embed="rId14"/>
          <a:srcRect r="23704"/>
          <a:stretch/>
        </p:blipFill>
        <p:spPr>
          <a:xfrm>
            <a:off x="242887" y="6153091"/>
            <a:ext cx="1182132" cy="566856"/>
          </a:xfrm>
          <a:prstGeom prst="rect">
            <a:avLst/>
          </a:prstGeom>
        </p:spPr>
      </p:pic>
      <p:sp>
        <p:nvSpPr>
          <p:cNvPr id="11" name="Rectangle 10">
            <a:extLst>
              <a:ext uri="{FF2B5EF4-FFF2-40B4-BE49-F238E27FC236}">
                <a16:creationId xmlns:a16="http://schemas.microsoft.com/office/drawing/2014/main" id="{0EB846BD-32DF-5DBE-99FC-FD3C6B645583}"/>
              </a:ext>
            </a:extLst>
          </p:cNvPr>
          <p:cNvSpPr/>
          <p:nvPr userDrawn="1"/>
        </p:nvSpPr>
        <p:spPr>
          <a:xfrm>
            <a:off x="1522220" y="6488131"/>
            <a:ext cx="6096000" cy="230832"/>
          </a:xfrm>
          <a:prstGeom prst="rect">
            <a:avLst/>
          </a:prstGeom>
        </p:spPr>
        <p:txBody>
          <a:bodyPr anchor="b">
            <a:spAutoFit/>
          </a:bodyPr>
          <a:lstStyle/>
          <a:p>
            <a:r>
              <a:rPr lang="en-US" sz="900" b="1" spc="0" dirty="0">
                <a:solidFill>
                  <a:schemeClr val="bg1"/>
                </a:solidFill>
                <a:latin typeface="Montserrat" pitchFamily="2" charset="77"/>
              </a:rPr>
              <a:t>SJECCD LGBTQ+ Community Development Plan</a:t>
            </a:r>
            <a:r>
              <a:rPr lang="en-US" sz="900" spc="0" dirty="0">
                <a:solidFill>
                  <a:schemeClr val="bg1"/>
                </a:solidFill>
                <a:latin typeface="Montserrat" pitchFamily="2" charset="77"/>
              </a:rPr>
              <a:t> 2022–2027</a:t>
            </a:r>
          </a:p>
        </p:txBody>
      </p:sp>
      <p:sp>
        <p:nvSpPr>
          <p:cNvPr id="12" name="Rectangle 11">
            <a:extLst>
              <a:ext uri="{FF2B5EF4-FFF2-40B4-BE49-F238E27FC236}">
                <a16:creationId xmlns:a16="http://schemas.microsoft.com/office/drawing/2014/main" id="{863816E6-BC84-C852-672A-80CD5E0B9415}"/>
              </a:ext>
            </a:extLst>
          </p:cNvPr>
          <p:cNvSpPr/>
          <p:nvPr userDrawn="1"/>
        </p:nvSpPr>
        <p:spPr>
          <a:xfrm>
            <a:off x="11659939" y="6517589"/>
            <a:ext cx="365806" cy="261610"/>
          </a:xfrm>
          <a:prstGeom prst="rect">
            <a:avLst/>
          </a:prstGeom>
        </p:spPr>
        <p:txBody>
          <a:bodyPr wrap="none">
            <a:spAutoFit/>
          </a:bodyPr>
          <a:lstStyle/>
          <a:p>
            <a:pPr algn="r"/>
            <a:fld id="{2A20BD73-F33B-1E4B-BA01-EA91CE20CDE8}" type="slidenum">
              <a:rPr lang="en-US" sz="1100" smtClean="0">
                <a:solidFill>
                  <a:schemeClr val="bg1"/>
                </a:solidFill>
                <a:latin typeface="Montserrat" pitchFamily="2" charset="77"/>
              </a:rPr>
              <a:pPr algn="r"/>
              <a:t>‹#›</a:t>
            </a:fld>
            <a:endParaRPr lang="en-US" sz="1100" dirty="0">
              <a:solidFill>
                <a:schemeClr val="bg1"/>
              </a:solidFill>
              <a:latin typeface="Montserrat" pitchFamily="2" charset="77"/>
            </a:endParaRPr>
          </a:p>
        </p:txBody>
      </p:sp>
      <p:pic>
        <p:nvPicPr>
          <p:cNvPr id="13" name="image2.png" descr="San José Evergreen Community College District logo">
            <a:extLst>
              <a:ext uri="{FF2B5EF4-FFF2-40B4-BE49-F238E27FC236}">
                <a16:creationId xmlns:a16="http://schemas.microsoft.com/office/drawing/2014/main" id="{8637DEBF-AF51-13AD-2879-A7F985D940B2}"/>
              </a:ext>
            </a:extLst>
          </p:cNvPr>
          <p:cNvPicPr>
            <a:picLocks noChangeAspect="1"/>
          </p:cNvPicPr>
          <p:nvPr userDrawn="1"/>
        </p:nvPicPr>
        <p:blipFill>
          <a:blip r:embed="rId15" cstate="print"/>
          <a:stretch>
            <a:fillRect/>
          </a:stretch>
        </p:blipFill>
        <p:spPr>
          <a:xfrm>
            <a:off x="141445" y="134624"/>
            <a:ext cx="1391285" cy="417195"/>
          </a:xfrm>
          <a:prstGeom prst="rect">
            <a:avLst/>
          </a:prstGeom>
        </p:spPr>
      </p:pic>
    </p:spTree>
    <p:extLst>
      <p:ext uri="{BB962C8B-B14F-4D97-AF65-F5344CB8AC3E}">
        <p14:creationId xmlns:p14="http://schemas.microsoft.com/office/powerpoint/2010/main" val="2877208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ontserrat" pitchFamily="2" charset="77"/>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ontserrat" pitchFamily="2" charset="77"/>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ontserrat" pitchFamily="2" charset="77"/>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vc.libguides.com/lgbtq/books"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0B8D-6108-82C2-1116-0C703BCEC79D}"/>
              </a:ext>
            </a:extLst>
          </p:cNvPr>
          <p:cNvSpPr>
            <a:spLocks noGrp="1"/>
          </p:cNvSpPr>
          <p:nvPr>
            <p:ph type="ctrTitle"/>
          </p:nvPr>
        </p:nvSpPr>
        <p:spPr>
          <a:xfrm>
            <a:off x="530352" y="1114097"/>
            <a:ext cx="10072922" cy="1986612"/>
          </a:xfrm>
        </p:spPr>
        <p:txBody>
          <a:bodyPr>
            <a:normAutofit fontScale="90000"/>
          </a:bodyPr>
          <a:lstStyle/>
          <a:p>
            <a:r>
              <a:rPr lang="en-US" sz="3200" b="0" dirty="0">
                <a:latin typeface="AVENIR BOOK OBLIQUE" panose="02000503020000020003" pitchFamily="2" charset="0"/>
              </a:rPr>
              <a:t>SJECCD </a:t>
            </a:r>
            <a:br>
              <a:rPr lang="en-US" sz="3200" b="0" dirty="0">
                <a:latin typeface="AVENIR BOOK OBLIQUE" panose="02000503020000020003" pitchFamily="2" charset="0"/>
              </a:rPr>
            </a:br>
            <a:r>
              <a:rPr lang="en-US" dirty="0"/>
              <a:t>LGBTQ+ Community </a:t>
            </a:r>
            <a:br>
              <a:rPr lang="en-US" dirty="0"/>
            </a:br>
            <a:r>
              <a:rPr lang="en-US" dirty="0"/>
              <a:t>Development Plan </a:t>
            </a:r>
            <a:br>
              <a:rPr lang="en-US" sz="3200" dirty="0"/>
            </a:br>
            <a:r>
              <a:rPr lang="en-US" sz="2400" b="0" dirty="0">
                <a:latin typeface="+mn-lt"/>
              </a:rPr>
              <a:t>2022-2027</a:t>
            </a:r>
            <a:endParaRPr lang="en-US" sz="3200" b="0" dirty="0">
              <a:latin typeface="+mn-lt"/>
            </a:endParaRPr>
          </a:p>
        </p:txBody>
      </p:sp>
      <p:sp>
        <p:nvSpPr>
          <p:cNvPr id="3" name="Subtitle 2">
            <a:extLst>
              <a:ext uri="{FF2B5EF4-FFF2-40B4-BE49-F238E27FC236}">
                <a16:creationId xmlns:a16="http://schemas.microsoft.com/office/drawing/2014/main" id="{3C803A02-BC7A-9C20-245A-E4DBEAE6990B}"/>
              </a:ext>
            </a:extLst>
          </p:cNvPr>
          <p:cNvSpPr>
            <a:spLocks noGrp="1"/>
          </p:cNvSpPr>
          <p:nvPr>
            <p:ph type="subTitle" idx="1"/>
          </p:nvPr>
        </p:nvSpPr>
        <p:spPr>
          <a:xfrm>
            <a:off x="530352" y="3509964"/>
            <a:ext cx="5881878" cy="1276350"/>
          </a:xfrm>
        </p:spPr>
        <p:txBody>
          <a:bodyPr>
            <a:normAutofit/>
          </a:bodyPr>
          <a:lstStyle/>
          <a:p>
            <a:r>
              <a:rPr lang="en-US" sz="1600" b="1" dirty="0">
                <a:latin typeface="Avenir Black" panose="02000503020000020003" pitchFamily="2" charset="0"/>
              </a:rPr>
              <a:t>Plan Prepared by </a:t>
            </a:r>
          </a:p>
          <a:p>
            <a:r>
              <a:rPr lang="en-US" sz="1600" dirty="0"/>
              <a:t>Dr. Rene Alvarez (he/him), San José City College</a:t>
            </a:r>
          </a:p>
          <a:p>
            <a:r>
              <a:rPr lang="en-US" sz="1600" dirty="0" err="1"/>
              <a:t>Raniyah</a:t>
            </a:r>
            <a:r>
              <a:rPr lang="en-US" sz="1600" dirty="0"/>
              <a:t> Johnson (she/her), Evergreen Valley College</a:t>
            </a:r>
          </a:p>
        </p:txBody>
      </p:sp>
      <p:sp>
        <p:nvSpPr>
          <p:cNvPr id="4" name="Subtitle 42">
            <a:extLst>
              <a:ext uri="{FF2B5EF4-FFF2-40B4-BE49-F238E27FC236}">
                <a16:creationId xmlns:a16="http://schemas.microsoft.com/office/drawing/2014/main" id="{E8E7CE3F-141B-7048-5564-86D8C6FD6990}"/>
              </a:ext>
            </a:extLst>
          </p:cNvPr>
          <p:cNvSpPr txBox="1">
            <a:spLocks/>
          </p:cNvSpPr>
          <p:nvPr/>
        </p:nvSpPr>
        <p:spPr>
          <a:xfrm>
            <a:off x="530351" y="4981903"/>
            <a:ext cx="10674097" cy="662152"/>
          </a:xfrm>
          <a:prstGeom prst="rect">
            <a:avLst/>
          </a:prstGeom>
          <a:no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i="0" kern="1200">
                <a:solidFill>
                  <a:schemeClr val="tx1"/>
                </a:solidFill>
                <a:latin typeface="Avenir Book" panose="02000503020000020003" pitchFamily="2"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Avenir Book" panose="02000503020000020003" pitchFamily="2" charset="0"/>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Avenir Book" panose="02000503020000020003" pitchFamily="2" charset="0"/>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Avenir Book" panose="02000503020000020003" pitchFamily="2" charset="0"/>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Avenir Book" panose="02000503020000020003"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i="1" dirty="0">
                <a:latin typeface="Avenir Medium Oblique" panose="02000503020000020003" pitchFamily="2" charset="0"/>
              </a:rPr>
              <a:t>Presentation Date and Location </a:t>
            </a:r>
          </a:p>
        </p:txBody>
      </p:sp>
      <p:pic>
        <p:nvPicPr>
          <p:cNvPr id="7" name="Picture 6" descr="Photo of progress pride glad flying against a partly cloudy blue sky">
            <a:extLst>
              <a:ext uri="{FF2B5EF4-FFF2-40B4-BE49-F238E27FC236}">
                <a16:creationId xmlns:a16="http://schemas.microsoft.com/office/drawing/2014/main" id="{45B31BF7-8803-4C9A-8544-C7D7D7C58E69}"/>
              </a:ext>
            </a:extLst>
          </p:cNvPr>
          <p:cNvPicPr>
            <a:picLocks noChangeAspect="1"/>
          </p:cNvPicPr>
          <p:nvPr/>
        </p:nvPicPr>
        <p:blipFill rotWithShape="1">
          <a:blip r:embed="rId2"/>
          <a:srcRect l="24629" r="22871"/>
          <a:stretch/>
        </p:blipFill>
        <p:spPr>
          <a:xfrm>
            <a:off x="7500939" y="0"/>
            <a:ext cx="3703510" cy="4702869"/>
          </a:xfrm>
          <a:prstGeom prst="rect">
            <a:avLst/>
          </a:prstGeom>
          <a:effectLst>
            <a:outerShdw blurRad="237059" dist="38100" dir="5400000" sx="102477" sy="102477" algn="t" rotWithShape="0">
              <a:prstClr val="black">
                <a:alpha val="38000"/>
              </a:prstClr>
            </a:outerShdw>
          </a:effectLst>
        </p:spPr>
      </p:pic>
    </p:spTree>
    <p:extLst>
      <p:ext uri="{BB962C8B-B14F-4D97-AF65-F5344CB8AC3E}">
        <p14:creationId xmlns:p14="http://schemas.microsoft.com/office/powerpoint/2010/main" val="1687764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978A29-3210-DB2E-3DC8-C92EB3BDD7C4}"/>
              </a:ext>
            </a:extLst>
          </p:cNvPr>
          <p:cNvSpPr/>
          <p:nvPr/>
        </p:nvSpPr>
        <p:spPr>
          <a:xfrm>
            <a:off x="3346316" y="2253491"/>
            <a:ext cx="3727764" cy="3385542"/>
          </a:xfrm>
          <a:prstGeom prst="rect">
            <a:avLst/>
          </a:prstGeom>
        </p:spPr>
        <p:txBody>
          <a:bodyPr wrap="square">
            <a:spAutoFit/>
          </a:bodyPr>
          <a:lstStyle/>
          <a:p>
            <a:pPr marL="342900" lvl="0" indent="-342900">
              <a:spcAft>
                <a:spcPts val="200"/>
              </a:spcAft>
              <a:buFont typeface="Courier New" panose="02070309020205020404" pitchFamily="49" charset="0"/>
              <a:buChar char="o"/>
            </a:pPr>
            <a:r>
              <a:rPr lang="en-US" sz="1200" dirty="0">
                <a:latin typeface="Montserrat" pitchFamily="2" charset="77"/>
              </a:rPr>
              <a:t>Campus Climate Survey &amp; Student Focus Group Collection of </a:t>
            </a:r>
            <a:r>
              <a:rPr lang="en-US" sz="1200" dirty="0" err="1">
                <a:latin typeface="Montserrat" pitchFamily="2" charset="77"/>
              </a:rPr>
              <a:t>CCCApply</a:t>
            </a:r>
            <a:r>
              <a:rPr lang="en-US" sz="1200" dirty="0">
                <a:latin typeface="Montserrat" pitchFamily="2" charset="77"/>
              </a:rPr>
              <a:t> Data (ongoing annually) </a:t>
            </a:r>
          </a:p>
          <a:p>
            <a:pPr marL="342900" lvl="0" indent="-342900">
              <a:spcAft>
                <a:spcPts val="200"/>
              </a:spcAft>
              <a:buFont typeface="Courier New" panose="02070309020205020404" pitchFamily="49" charset="0"/>
              <a:buChar char="o"/>
            </a:pPr>
            <a:r>
              <a:rPr lang="en-US" sz="1200" dirty="0">
                <a:latin typeface="Montserrat" pitchFamily="2" charset="77"/>
              </a:rPr>
              <a:t>Creation of SJECCD Employee Alliance Group to increase a sense of belonging and connections for employees and students alike</a:t>
            </a:r>
          </a:p>
          <a:p>
            <a:pPr marL="342900" lvl="0" indent="-342900">
              <a:spcAft>
                <a:spcPts val="200"/>
              </a:spcAft>
              <a:buFont typeface="Courier New" panose="02070309020205020404" pitchFamily="49" charset="0"/>
              <a:buChar char="o"/>
            </a:pPr>
            <a:r>
              <a:rPr lang="en-US" sz="1200" dirty="0">
                <a:latin typeface="Montserrat" pitchFamily="2" charset="77"/>
              </a:rPr>
              <a:t>Mandatory Professional Development and Training related to serving LGBTQ+ Students during Fall PDDs </a:t>
            </a:r>
          </a:p>
          <a:p>
            <a:pPr marL="342900" lvl="0" indent="-342900">
              <a:spcAft>
                <a:spcPts val="200"/>
              </a:spcAft>
              <a:buFont typeface="Courier New" panose="02070309020205020404" pitchFamily="49" charset="0"/>
              <a:buChar char="o"/>
            </a:pPr>
            <a:r>
              <a:rPr lang="en-US" sz="1200" dirty="0">
                <a:latin typeface="Montserrat" pitchFamily="2" charset="77"/>
              </a:rPr>
              <a:t>Mandatory New Employee Training</a:t>
            </a:r>
          </a:p>
          <a:p>
            <a:pPr marL="342900" lvl="0" indent="-342900">
              <a:spcAft>
                <a:spcPts val="200"/>
              </a:spcAft>
              <a:buFont typeface="Courier New" panose="02070309020205020404" pitchFamily="49" charset="0"/>
              <a:buChar char="o"/>
            </a:pPr>
            <a:r>
              <a:rPr lang="en-US" sz="1200" dirty="0">
                <a:latin typeface="Montserrat" pitchFamily="2" charset="77"/>
              </a:rPr>
              <a:t>Introduction of Name Change Form Districtwide </a:t>
            </a:r>
          </a:p>
          <a:p>
            <a:pPr marL="342900" lvl="0" indent="-342900">
              <a:spcAft>
                <a:spcPts val="200"/>
              </a:spcAft>
              <a:buFont typeface="Courier New" panose="02070309020205020404" pitchFamily="49" charset="0"/>
              <a:buChar char="o"/>
            </a:pPr>
            <a:r>
              <a:rPr lang="en-US" sz="1200" dirty="0">
                <a:latin typeface="Montserrat" pitchFamily="2" charset="77"/>
              </a:rPr>
              <a:t>Support and Promotion for campus Pride student organizations (ongoing annually)</a:t>
            </a:r>
          </a:p>
          <a:p>
            <a:pPr marL="342900" lvl="0" indent="-342900">
              <a:spcAft>
                <a:spcPts val="200"/>
              </a:spcAft>
              <a:buFont typeface="Courier New" panose="02070309020205020404" pitchFamily="49" charset="0"/>
              <a:buChar char="o"/>
            </a:pPr>
            <a:r>
              <a:rPr lang="en-US" sz="1200" dirty="0">
                <a:latin typeface="Montserrat" pitchFamily="2" charset="77"/>
              </a:rPr>
              <a:t>Student Facing Landing Page specific to LGBTQ Resources and Support</a:t>
            </a:r>
          </a:p>
        </p:txBody>
      </p:sp>
      <p:sp>
        <p:nvSpPr>
          <p:cNvPr id="15" name="Rectangle 14">
            <a:extLst>
              <a:ext uri="{FF2B5EF4-FFF2-40B4-BE49-F238E27FC236}">
                <a16:creationId xmlns:a16="http://schemas.microsoft.com/office/drawing/2014/main" id="{400FBC0A-D37A-81C9-F084-023D0F7CEB01}"/>
              </a:ext>
            </a:extLst>
          </p:cNvPr>
          <p:cNvSpPr/>
          <p:nvPr/>
        </p:nvSpPr>
        <p:spPr>
          <a:xfrm>
            <a:off x="7430272" y="2253491"/>
            <a:ext cx="3727764" cy="3518912"/>
          </a:xfrm>
          <a:prstGeom prst="rect">
            <a:avLst/>
          </a:prstGeom>
        </p:spPr>
        <p:txBody>
          <a:bodyPr wrap="square">
            <a:spAutoFit/>
          </a:bodyPr>
          <a:lstStyle/>
          <a:p>
            <a:pPr marL="342900" lvl="0" indent="-342900">
              <a:spcAft>
                <a:spcPts val="200"/>
              </a:spcAft>
              <a:buFont typeface="Courier New" panose="02070309020205020404" pitchFamily="49" charset="0"/>
              <a:buChar char="o"/>
            </a:pPr>
            <a:r>
              <a:rPr lang="en-US" sz="1200" dirty="0">
                <a:latin typeface="Montserrat" pitchFamily="2" charset="77"/>
              </a:rPr>
              <a:t>Monthly Lunch Hour Events focused on Safe Zone Training, </a:t>
            </a:r>
            <a:r>
              <a:rPr lang="en-US" sz="1200" dirty="0" err="1">
                <a:latin typeface="Montserrat" pitchFamily="2" charset="77"/>
              </a:rPr>
              <a:t>Kognitio</a:t>
            </a:r>
            <a:r>
              <a:rPr lang="en-US" sz="1200" dirty="0">
                <a:latin typeface="Montserrat" pitchFamily="2" charset="77"/>
              </a:rPr>
              <a:t>, Webinars, Discussions, Movies, etc.</a:t>
            </a:r>
          </a:p>
          <a:p>
            <a:pPr marL="342900" lvl="0" indent="-342900">
              <a:spcAft>
                <a:spcPts val="200"/>
              </a:spcAft>
              <a:buFont typeface="Courier New" panose="02070309020205020404" pitchFamily="49" charset="0"/>
              <a:buChar char="o"/>
            </a:pPr>
            <a:r>
              <a:rPr lang="en-US" sz="1200" dirty="0">
                <a:latin typeface="Montserrat" pitchFamily="2" charset="77"/>
              </a:rPr>
              <a:t>Creation of Welcome Days for Self Identifying Students in Fall/Spring Semesters hosted by SJECCD Pride Employee Group, President's Office, Office of Student Life, and Pride Student Organizations</a:t>
            </a:r>
          </a:p>
          <a:p>
            <a:pPr marL="342900" lvl="0" indent="-342900">
              <a:spcAft>
                <a:spcPts val="200"/>
              </a:spcAft>
              <a:buFont typeface="Courier New" panose="02070309020205020404" pitchFamily="49" charset="0"/>
              <a:buChar char="o"/>
            </a:pPr>
            <a:r>
              <a:rPr lang="en-US" sz="1200" dirty="0">
                <a:latin typeface="Montserrat" pitchFamily="2" charset="77"/>
              </a:rPr>
              <a:t>Connecting LGBTQ Students to Basic Needs, particularly working with community partners such as Bill Wilson Center to address housing insecurity</a:t>
            </a:r>
          </a:p>
          <a:p>
            <a:pPr marL="342900" lvl="0" indent="-342900">
              <a:spcAft>
                <a:spcPts val="200"/>
              </a:spcAft>
              <a:buFont typeface="Courier New" panose="02070309020205020404" pitchFamily="49" charset="0"/>
              <a:buChar char="o"/>
            </a:pPr>
            <a:r>
              <a:rPr lang="en-US" sz="1200" dirty="0">
                <a:latin typeface="Montserrat" pitchFamily="2" charset="77"/>
              </a:rPr>
              <a:t>Creation of Library Pride Resources (see a great example from </a:t>
            </a:r>
            <a:r>
              <a:rPr lang="en-US" sz="1200" dirty="0">
                <a:solidFill>
                  <a:schemeClr val="accent4"/>
                </a:solidFill>
                <a:latin typeface="Montserrat" pitchFamily="2" charset="77"/>
                <a:hlinkClick r:id="rId2">
                  <a:extLst>
                    <a:ext uri="{A12FA001-AC4F-418D-AE19-62706E023703}">
                      <ahyp:hlinkClr xmlns:ahyp="http://schemas.microsoft.com/office/drawing/2018/hyperlinkcolor" val="tx"/>
                    </a:ext>
                  </a:extLst>
                </a:hlinkClick>
              </a:rPr>
              <a:t>Diablo Valley</a:t>
            </a:r>
            <a:r>
              <a:rPr lang="en-US" sz="1200" dirty="0">
                <a:latin typeface="Montserrat" pitchFamily="2" charset="77"/>
              </a:rPr>
              <a:t>)</a:t>
            </a:r>
          </a:p>
          <a:p>
            <a:pPr marL="342900" lvl="0" indent="-342900">
              <a:spcAft>
                <a:spcPts val="200"/>
              </a:spcAft>
              <a:buFont typeface="Courier New" panose="02070309020205020404" pitchFamily="49" charset="0"/>
              <a:buChar char="o"/>
            </a:pPr>
            <a:r>
              <a:rPr lang="en-US" sz="1200" dirty="0">
                <a:latin typeface="Montserrat" pitchFamily="2" charset="77"/>
              </a:rPr>
              <a:t>Creation of a campus LGBTQ+ Taskforce consisting of faculty, students, classified employees, and administrators</a:t>
            </a:r>
          </a:p>
        </p:txBody>
      </p:sp>
      <p:pic>
        <p:nvPicPr>
          <p:cNvPr id="17" name="Picture 16">
            <a:extLst>
              <a:ext uri="{FF2B5EF4-FFF2-40B4-BE49-F238E27FC236}">
                <a16:creationId xmlns:a16="http://schemas.microsoft.com/office/drawing/2014/main" id="{72B7031C-DC51-4320-CC78-C38E721A2A04}"/>
              </a:ext>
            </a:extLst>
          </p:cNvPr>
          <p:cNvPicPr>
            <a:picLocks noChangeAspect="1"/>
          </p:cNvPicPr>
          <p:nvPr/>
        </p:nvPicPr>
        <p:blipFill>
          <a:blip r:embed="rId3"/>
          <a:srcRect/>
          <a:stretch/>
        </p:blipFill>
        <p:spPr>
          <a:xfrm>
            <a:off x="528329" y="1084613"/>
            <a:ext cx="954877" cy="964523"/>
          </a:xfrm>
          <a:prstGeom prst="rect">
            <a:avLst/>
          </a:prstGeom>
        </p:spPr>
      </p:pic>
      <p:grpSp>
        <p:nvGrpSpPr>
          <p:cNvPr id="11" name="Group 10">
            <a:extLst>
              <a:ext uri="{FF2B5EF4-FFF2-40B4-BE49-F238E27FC236}">
                <a16:creationId xmlns:a16="http://schemas.microsoft.com/office/drawing/2014/main" id="{7D7279C9-BB2C-52DB-E117-C05B57EE8831}"/>
              </a:ext>
            </a:extLst>
          </p:cNvPr>
          <p:cNvGrpSpPr/>
          <p:nvPr/>
        </p:nvGrpSpPr>
        <p:grpSpPr>
          <a:xfrm>
            <a:off x="525718" y="2928284"/>
            <a:ext cx="2503579" cy="1001431"/>
            <a:chOff x="6192" y="505016"/>
            <a:chExt cx="2503579" cy="1001431"/>
          </a:xfrm>
        </p:grpSpPr>
        <p:sp>
          <p:nvSpPr>
            <p:cNvPr id="12" name="Chevron 11">
              <a:extLst>
                <a:ext uri="{FF2B5EF4-FFF2-40B4-BE49-F238E27FC236}">
                  <a16:creationId xmlns:a16="http://schemas.microsoft.com/office/drawing/2014/main" id="{C8BA9357-20B6-235E-ED62-2C6F4B4B5503}"/>
                </a:ext>
              </a:extLst>
            </p:cNvPr>
            <p:cNvSpPr/>
            <p:nvPr/>
          </p:nvSpPr>
          <p:spPr>
            <a:xfrm>
              <a:off x="6192" y="505016"/>
              <a:ext cx="2503579" cy="1001431"/>
            </a:xfrm>
            <a:prstGeom prst="chevron">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6" name="Chevron 4">
              <a:extLst>
                <a:ext uri="{FF2B5EF4-FFF2-40B4-BE49-F238E27FC236}">
                  <a16:creationId xmlns:a16="http://schemas.microsoft.com/office/drawing/2014/main" id="{ECD76B2B-58AA-56C7-DE94-52B54A5D7361}"/>
                </a:ext>
              </a:extLst>
            </p:cNvPr>
            <p:cNvSpPr txBox="1"/>
            <p:nvPr/>
          </p:nvSpPr>
          <p:spPr>
            <a:xfrm>
              <a:off x="506908" y="505016"/>
              <a:ext cx="1502148" cy="1001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1–2</a:t>
              </a:r>
            </a:p>
          </p:txBody>
        </p:sp>
      </p:grpSp>
      <p:sp>
        <p:nvSpPr>
          <p:cNvPr id="18" name="Right Arrow 4">
            <a:extLst>
              <a:ext uri="{FF2B5EF4-FFF2-40B4-BE49-F238E27FC236}">
                <a16:creationId xmlns:a16="http://schemas.microsoft.com/office/drawing/2014/main" id="{28BC4FE5-95BB-3D2C-B619-31D612D8C97E}"/>
              </a:ext>
            </a:extLst>
          </p:cNvPr>
          <p:cNvSpPr txBox="1"/>
          <p:nvPr/>
        </p:nvSpPr>
        <p:spPr>
          <a:xfrm>
            <a:off x="525719" y="3922535"/>
            <a:ext cx="2002864" cy="1308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13970" bIns="6985" numCol="1" spcCol="1270" anchor="ctr" anchorCtr="0">
            <a:noAutofit/>
          </a:bodyPr>
          <a:lstStyle/>
          <a:p>
            <a:pPr marL="0" lvl="0" indent="0" algn="r" defTabSz="488950">
              <a:lnSpc>
                <a:spcPct val="90000"/>
              </a:lnSpc>
              <a:spcBef>
                <a:spcPct val="0"/>
              </a:spcBef>
              <a:spcAft>
                <a:spcPct val="35000"/>
              </a:spcAft>
              <a:buNone/>
            </a:pPr>
            <a:r>
              <a:rPr lang="en-US" i="1" kern="1200" dirty="0">
                <a:latin typeface="Montserrat" pitchFamily="2" charset="77"/>
              </a:rPr>
              <a:t>Building an Affirming LGBTQ+ Campus Culture</a:t>
            </a:r>
          </a:p>
        </p:txBody>
      </p:sp>
      <p:sp>
        <p:nvSpPr>
          <p:cNvPr id="19" name="Title 5">
            <a:extLst>
              <a:ext uri="{FF2B5EF4-FFF2-40B4-BE49-F238E27FC236}">
                <a16:creationId xmlns:a16="http://schemas.microsoft.com/office/drawing/2014/main" id="{BD1C8C2B-2844-A114-0A64-0BAE976C4273}"/>
              </a:ext>
            </a:extLst>
          </p:cNvPr>
          <p:cNvSpPr txBox="1">
            <a:spLocks/>
          </p:cNvSpPr>
          <p:nvPr/>
        </p:nvSpPr>
        <p:spPr>
          <a:xfrm>
            <a:off x="1617785" y="633046"/>
            <a:ext cx="10045886" cy="1479586"/>
          </a:xfrm>
          <a:prstGeom prst="rect">
            <a:avLst/>
          </a:prstGeom>
          <a:noFill/>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a:lstStyle>
          <a:p>
            <a:r>
              <a:rPr lang="en-US" sz="3600" dirty="0"/>
              <a:t>Affirming our SJECCD LGBTQ+ Community Development Plan</a:t>
            </a:r>
          </a:p>
        </p:txBody>
      </p:sp>
    </p:spTree>
    <p:extLst>
      <p:ext uri="{BB962C8B-B14F-4D97-AF65-F5344CB8AC3E}">
        <p14:creationId xmlns:p14="http://schemas.microsoft.com/office/powerpoint/2010/main" val="250678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978A29-3210-DB2E-3DC8-C92EB3BDD7C4}"/>
              </a:ext>
            </a:extLst>
          </p:cNvPr>
          <p:cNvSpPr/>
          <p:nvPr/>
        </p:nvSpPr>
        <p:spPr>
          <a:xfrm>
            <a:off x="3346315" y="2175671"/>
            <a:ext cx="8127930" cy="3642023"/>
          </a:xfrm>
          <a:prstGeom prst="rect">
            <a:avLst/>
          </a:prstGeom>
        </p:spPr>
        <p:txBody>
          <a:bodyPr wrap="square">
            <a:spAutoFit/>
          </a:bodyPr>
          <a:lstStyle/>
          <a:p>
            <a:pPr lvl="0">
              <a:spcAft>
                <a:spcPts val="200"/>
              </a:spcAft>
            </a:pPr>
            <a:r>
              <a:rPr lang="en-US" sz="1600" b="1" dirty="0">
                <a:latin typeface="Montserrat" pitchFamily="2" charset="77"/>
              </a:rPr>
              <a:t>CURRICULUM DEVELOPMENT</a:t>
            </a:r>
          </a:p>
          <a:p>
            <a:pPr lvl="0">
              <a:spcAft>
                <a:spcPts val="200"/>
              </a:spcAft>
            </a:pPr>
            <a:endParaRPr lang="en-US" sz="1200" dirty="0">
              <a:latin typeface="Montserrat" pitchFamily="2" charset="77"/>
            </a:endParaRPr>
          </a:p>
          <a:p>
            <a:pPr lvl="0">
              <a:spcAft>
                <a:spcPts val="200"/>
              </a:spcAft>
            </a:pPr>
            <a:r>
              <a:rPr lang="en-US" sz="1400" dirty="0">
                <a:latin typeface="Montserrat" pitchFamily="2" charset="77"/>
              </a:rPr>
              <a:t>After two years of training and development, the district will create an LGBTQ+ curriculum task force, that will include faculty members, students, and members of the District Pride Employee group from both campuses. This task force will work to research examples of statewide curricula, make recommendations around potential courses and certificates/ and or degree programs, advocate to the Academic Senates for the development and submission of courses to respective campus curriculum committees, and advocate for the hiring of an LGBTQ+ Faculty position.</a:t>
            </a:r>
          </a:p>
          <a:p>
            <a:pPr lvl="0">
              <a:spcAft>
                <a:spcPts val="200"/>
              </a:spcAft>
            </a:pPr>
            <a:endParaRPr lang="en-US" sz="1400" dirty="0">
              <a:latin typeface="Montserrat" pitchFamily="2" charset="77"/>
            </a:endParaRPr>
          </a:p>
          <a:p>
            <a:pPr lvl="0">
              <a:spcAft>
                <a:spcPts val="200"/>
              </a:spcAft>
            </a:pPr>
            <a:r>
              <a:rPr lang="en-US" sz="1400" dirty="0">
                <a:latin typeface="Montserrat" pitchFamily="2" charset="77"/>
              </a:rPr>
              <a:t>This task force will be charged with assisting faculty in expanding current LGBTQ centered courses within English, History, Psychology, etc. departments (Example such as PSYCH-027 Introduction to LGBTQ course created by EVC's Women and Gender Studies Program) or certificate and/or degree program (see a great example from Napa Valley College) by the end of Fall 2025, with the intent for course offerings to be ready and offered for Fall 2026/Spring 2027.</a:t>
            </a:r>
          </a:p>
        </p:txBody>
      </p:sp>
      <p:pic>
        <p:nvPicPr>
          <p:cNvPr id="17" name="Picture 16">
            <a:extLst>
              <a:ext uri="{FF2B5EF4-FFF2-40B4-BE49-F238E27FC236}">
                <a16:creationId xmlns:a16="http://schemas.microsoft.com/office/drawing/2014/main" id="{CD2C4A3A-2966-DE95-42FA-98C2E47B7387}"/>
              </a:ext>
            </a:extLst>
          </p:cNvPr>
          <p:cNvPicPr>
            <a:picLocks noChangeAspect="1"/>
          </p:cNvPicPr>
          <p:nvPr/>
        </p:nvPicPr>
        <p:blipFill>
          <a:blip r:embed="rId2"/>
          <a:srcRect/>
          <a:stretch/>
        </p:blipFill>
        <p:spPr>
          <a:xfrm>
            <a:off x="528329" y="1084613"/>
            <a:ext cx="954877" cy="964523"/>
          </a:xfrm>
          <a:prstGeom prst="rect">
            <a:avLst/>
          </a:prstGeom>
        </p:spPr>
      </p:pic>
      <p:grpSp>
        <p:nvGrpSpPr>
          <p:cNvPr id="8" name="Group 7">
            <a:extLst>
              <a:ext uri="{FF2B5EF4-FFF2-40B4-BE49-F238E27FC236}">
                <a16:creationId xmlns:a16="http://schemas.microsoft.com/office/drawing/2014/main" id="{7860C1C9-7655-D1F6-4B30-B72BE1463F3F}"/>
              </a:ext>
            </a:extLst>
          </p:cNvPr>
          <p:cNvGrpSpPr/>
          <p:nvPr/>
        </p:nvGrpSpPr>
        <p:grpSpPr>
          <a:xfrm>
            <a:off x="525718" y="2928284"/>
            <a:ext cx="2503579" cy="1001431"/>
            <a:chOff x="2293771" y="505016"/>
            <a:chExt cx="2503579" cy="1001431"/>
          </a:xfrm>
        </p:grpSpPr>
        <p:sp>
          <p:nvSpPr>
            <p:cNvPr id="11" name="Chevron 10">
              <a:extLst>
                <a:ext uri="{FF2B5EF4-FFF2-40B4-BE49-F238E27FC236}">
                  <a16:creationId xmlns:a16="http://schemas.microsoft.com/office/drawing/2014/main" id="{666575CC-4A44-8599-9E7C-8FF10A71512C}"/>
                </a:ext>
              </a:extLst>
            </p:cNvPr>
            <p:cNvSpPr/>
            <p:nvPr/>
          </p:nvSpPr>
          <p:spPr>
            <a:xfrm>
              <a:off x="2293771" y="505016"/>
              <a:ext cx="2503579" cy="1001431"/>
            </a:xfrm>
            <a:prstGeom prst="chevron">
              <a:avLst/>
            </a:prstGeom>
          </p:spPr>
          <p:style>
            <a:lnRef idx="0">
              <a:schemeClr val="lt1">
                <a:hueOff val="0"/>
                <a:satOff val="0"/>
                <a:lumOff val="0"/>
                <a:alphaOff val="0"/>
              </a:schemeClr>
            </a:lnRef>
            <a:fillRef idx="3">
              <a:schemeClr val="accent4">
                <a:hueOff val="2709482"/>
                <a:satOff val="6333"/>
                <a:lumOff val="-392"/>
                <a:alphaOff val="0"/>
              </a:schemeClr>
            </a:fillRef>
            <a:effectRef idx="3">
              <a:schemeClr val="accent4">
                <a:hueOff val="2709482"/>
                <a:satOff val="6333"/>
                <a:lumOff val="-392"/>
                <a:alphaOff val="0"/>
              </a:schemeClr>
            </a:effectRef>
            <a:fontRef idx="minor">
              <a:schemeClr val="lt1"/>
            </a:fontRef>
          </p:style>
        </p:sp>
        <p:sp>
          <p:nvSpPr>
            <p:cNvPr id="12" name="Chevron 4">
              <a:extLst>
                <a:ext uri="{FF2B5EF4-FFF2-40B4-BE49-F238E27FC236}">
                  <a16:creationId xmlns:a16="http://schemas.microsoft.com/office/drawing/2014/main" id="{9932AA0C-5036-78CA-567E-D36B20A8F9B2}"/>
                </a:ext>
              </a:extLst>
            </p:cNvPr>
            <p:cNvSpPr txBox="1"/>
            <p:nvPr/>
          </p:nvSpPr>
          <p:spPr>
            <a:xfrm>
              <a:off x="2794487" y="505016"/>
              <a:ext cx="1502148" cy="1001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3–4</a:t>
              </a:r>
            </a:p>
          </p:txBody>
        </p:sp>
      </p:grpSp>
      <p:sp>
        <p:nvSpPr>
          <p:cNvPr id="15" name="Right Arrow 4">
            <a:extLst>
              <a:ext uri="{FF2B5EF4-FFF2-40B4-BE49-F238E27FC236}">
                <a16:creationId xmlns:a16="http://schemas.microsoft.com/office/drawing/2014/main" id="{55772BF1-8A44-250B-2008-6486F481E21B}"/>
              </a:ext>
            </a:extLst>
          </p:cNvPr>
          <p:cNvSpPr txBox="1"/>
          <p:nvPr/>
        </p:nvSpPr>
        <p:spPr>
          <a:xfrm>
            <a:off x="525719" y="3922535"/>
            <a:ext cx="2002864" cy="1308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13970" bIns="6985" numCol="1" spcCol="1270" anchor="ctr" anchorCtr="0">
            <a:noAutofit/>
          </a:bodyPr>
          <a:lstStyle/>
          <a:p>
            <a:pPr marL="0" lvl="0" indent="0" algn="r" defTabSz="488950">
              <a:lnSpc>
                <a:spcPct val="90000"/>
              </a:lnSpc>
              <a:spcBef>
                <a:spcPct val="0"/>
              </a:spcBef>
              <a:spcAft>
                <a:spcPct val="35000"/>
              </a:spcAft>
              <a:buNone/>
            </a:pPr>
            <a:r>
              <a:rPr lang="en-US" i="1" kern="1200" dirty="0">
                <a:latin typeface="Montserrat" pitchFamily="2" charset="77"/>
              </a:rPr>
              <a:t>Building an Affirming LGBTQ+ Curriculum</a:t>
            </a:r>
          </a:p>
        </p:txBody>
      </p:sp>
      <p:sp>
        <p:nvSpPr>
          <p:cNvPr id="18" name="Title 5">
            <a:extLst>
              <a:ext uri="{FF2B5EF4-FFF2-40B4-BE49-F238E27FC236}">
                <a16:creationId xmlns:a16="http://schemas.microsoft.com/office/drawing/2014/main" id="{441E3B8B-EE0D-5E7E-55A3-D58833E87F3A}"/>
              </a:ext>
            </a:extLst>
          </p:cNvPr>
          <p:cNvSpPr txBox="1">
            <a:spLocks/>
          </p:cNvSpPr>
          <p:nvPr/>
        </p:nvSpPr>
        <p:spPr>
          <a:xfrm>
            <a:off x="1617785" y="633046"/>
            <a:ext cx="10045886" cy="1479586"/>
          </a:xfrm>
          <a:prstGeom prst="rect">
            <a:avLst/>
          </a:prstGeom>
          <a:noFill/>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a:lstStyle>
          <a:p>
            <a:r>
              <a:rPr lang="en-US" sz="3600" dirty="0"/>
              <a:t>Affirming our SJECCD LGBTQ+ Community Development Plan</a:t>
            </a:r>
          </a:p>
        </p:txBody>
      </p:sp>
    </p:spTree>
    <p:extLst>
      <p:ext uri="{BB962C8B-B14F-4D97-AF65-F5344CB8AC3E}">
        <p14:creationId xmlns:p14="http://schemas.microsoft.com/office/powerpoint/2010/main" val="232854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978A29-3210-DB2E-3DC8-C92EB3BDD7C4}"/>
              </a:ext>
            </a:extLst>
          </p:cNvPr>
          <p:cNvSpPr/>
          <p:nvPr/>
        </p:nvSpPr>
        <p:spPr>
          <a:xfrm>
            <a:off x="3346314" y="2369106"/>
            <a:ext cx="7819251" cy="3765133"/>
          </a:xfrm>
          <a:prstGeom prst="rect">
            <a:avLst/>
          </a:prstGeom>
        </p:spPr>
        <p:txBody>
          <a:bodyPr wrap="square">
            <a:spAutoFit/>
          </a:bodyPr>
          <a:lstStyle/>
          <a:p>
            <a:pPr lvl="0">
              <a:spcAft>
                <a:spcPts val="200"/>
              </a:spcAft>
            </a:pPr>
            <a:r>
              <a:rPr lang="en-US" sz="1600" b="1" dirty="0">
                <a:latin typeface="Montserrat" pitchFamily="2" charset="77"/>
              </a:rPr>
              <a:t>LEARNING COMMUNITY DEVELOPMENT</a:t>
            </a:r>
          </a:p>
          <a:p>
            <a:pPr lvl="0">
              <a:spcAft>
                <a:spcPts val="200"/>
              </a:spcAft>
            </a:pPr>
            <a:endParaRPr lang="en-US" sz="1200" dirty="0">
              <a:latin typeface="Montserrat" pitchFamily="2" charset="77"/>
            </a:endParaRPr>
          </a:p>
          <a:p>
            <a:pPr lvl="0">
              <a:spcAft>
                <a:spcPts val="200"/>
              </a:spcAft>
            </a:pPr>
            <a:r>
              <a:rPr lang="en-US" sz="1200" dirty="0">
                <a:latin typeface="Montserrat" pitchFamily="2" charset="77"/>
              </a:rPr>
              <a:t>The proposed learning community will be for LGBTQ+ students and allies. Students will take classes focused on LGBTQ- specific content while building community on campus with like-minded students and instructors. Students will begin by taking two courses: one English course and a Psychology course (PSYCH-027). These courses will be themed around issues of particular interest and importance to the LGBTQ community such as: identity, mental health, history, and activism. These courses will also help meet general education requirements for degree and transfer, in alignment with each campus's educational master plan. If created and approved, students will also have the chance to take additional classes which would lead to earning a certificate of achievement in LGBT Studies.</a:t>
            </a:r>
          </a:p>
          <a:p>
            <a:pPr lvl="0">
              <a:spcAft>
                <a:spcPts val="200"/>
              </a:spcAft>
            </a:pPr>
            <a:endParaRPr lang="en-US" sz="1200" dirty="0">
              <a:latin typeface="Montserrat" pitchFamily="2" charset="77"/>
            </a:endParaRPr>
          </a:p>
          <a:p>
            <a:pPr lvl="0">
              <a:spcAft>
                <a:spcPts val="200"/>
              </a:spcAft>
            </a:pPr>
            <a:r>
              <a:rPr lang="en-US" sz="1200" dirty="0">
                <a:latin typeface="Montserrat" pitchFamily="2" charset="77"/>
              </a:rPr>
              <a:t>In addition to course work, there will be extra support infrastructures built into the learning community, including links to mental health counseling, basic needs, tutoring, special guest speakers, workshops, student conferences, field trips, and student-employee mentorship opportunities. To begin, one MSW intern will be assigned to the learning community to provide a minimum of once-a- week office hours for mental health counseling support. One counselor will be provided a minimum 20% overload assignment to assist in ensuring enrolled students within the learning community have an educational plan on file.</a:t>
            </a:r>
          </a:p>
        </p:txBody>
      </p:sp>
      <p:pic>
        <p:nvPicPr>
          <p:cNvPr id="17" name="Picture 16">
            <a:extLst>
              <a:ext uri="{FF2B5EF4-FFF2-40B4-BE49-F238E27FC236}">
                <a16:creationId xmlns:a16="http://schemas.microsoft.com/office/drawing/2014/main" id="{CD2C4A3A-2966-DE95-42FA-98C2E47B7387}"/>
              </a:ext>
            </a:extLst>
          </p:cNvPr>
          <p:cNvPicPr>
            <a:picLocks noChangeAspect="1"/>
          </p:cNvPicPr>
          <p:nvPr/>
        </p:nvPicPr>
        <p:blipFill>
          <a:blip r:embed="rId2"/>
          <a:srcRect/>
          <a:stretch/>
        </p:blipFill>
        <p:spPr>
          <a:xfrm>
            <a:off x="528329" y="1084613"/>
            <a:ext cx="954877" cy="964523"/>
          </a:xfrm>
          <a:prstGeom prst="rect">
            <a:avLst/>
          </a:prstGeom>
        </p:spPr>
      </p:pic>
      <p:grpSp>
        <p:nvGrpSpPr>
          <p:cNvPr id="8" name="Group 7">
            <a:extLst>
              <a:ext uri="{FF2B5EF4-FFF2-40B4-BE49-F238E27FC236}">
                <a16:creationId xmlns:a16="http://schemas.microsoft.com/office/drawing/2014/main" id="{7860C1C9-7655-D1F6-4B30-B72BE1463F3F}"/>
              </a:ext>
            </a:extLst>
          </p:cNvPr>
          <p:cNvGrpSpPr/>
          <p:nvPr/>
        </p:nvGrpSpPr>
        <p:grpSpPr>
          <a:xfrm>
            <a:off x="525718" y="2928284"/>
            <a:ext cx="2503579" cy="1001431"/>
            <a:chOff x="2293771" y="505016"/>
            <a:chExt cx="2503579" cy="1001431"/>
          </a:xfrm>
        </p:grpSpPr>
        <p:sp>
          <p:nvSpPr>
            <p:cNvPr id="11" name="Chevron 10">
              <a:extLst>
                <a:ext uri="{FF2B5EF4-FFF2-40B4-BE49-F238E27FC236}">
                  <a16:creationId xmlns:a16="http://schemas.microsoft.com/office/drawing/2014/main" id="{666575CC-4A44-8599-9E7C-8FF10A71512C}"/>
                </a:ext>
              </a:extLst>
            </p:cNvPr>
            <p:cNvSpPr/>
            <p:nvPr/>
          </p:nvSpPr>
          <p:spPr>
            <a:xfrm>
              <a:off x="2293771" y="505016"/>
              <a:ext cx="2503579" cy="1001431"/>
            </a:xfrm>
            <a:prstGeom prst="chevron">
              <a:avLst/>
            </a:prstGeom>
          </p:spPr>
          <p:style>
            <a:lnRef idx="0">
              <a:schemeClr val="lt1">
                <a:hueOff val="0"/>
                <a:satOff val="0"/>
                <a:lumOff val="0"/>
                <a:alphaOff val="0"/>
              </a:schemeClr>
            </a:lnRef>
            <a:fillRef idx="3">
              <a:schemeClr val="accent4">
                <a:hueOff val="2709482"/>
                <a:satOff val="6333"/>
                <a:lumOff val="-392"/>
                <a:alphaOff val="0"/>
              </a:schemeClr>
            </a:fillRef>
            <a:effectRef idx="3">
              <a:schemeClr val="accent4">
                <a:hueOff val="2709482"/>
                <a:satOff val="6333"/>
                <a:lumOff val="-392"/>
                <a:alphaOff val="0"/>
              </a:schemeClr>
            </a:effectRef>
            <a:fontRef idx="minor">
              <a:schemeClr val="lt1"/>
            </a:fontRef>
          </p:style>
        </p:sp>
        <p:sp>
          <p:nvSpPr>
            <p:cNvPr id="12" name="Chevron 4">
              <a:extLst>
                <a:ext uri="{FF2B5EF4-FFF2-40B4-BE49-F238E27FC236}">
                  <a16:creationId xmlns:a16="http://schemas.microsoft.com/office/drawing/2014/main" id="{9932AA0C-5036-78CA-567E-D36B20A8F9B2}"/>
                </a:ext>
              </a:extLst>
            </p:cNvPr>
            <p:cNvSpPr txBox="1"/>
            <p:nvPr/>
          </p:nvSpPr>
          <p:spPr>
            <a:xfrm>
              <a:off x="2794487" y="505016"/>
              <a:ext cx="1502148" cy="1001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3–4</a:t>
              </a:r>
            </a:p>
          </p:txBody>
        </p:sp>
      </p:grpSp>
      <p:sp>
        <p:nvSpPr>
          <p:cNvPr id="15" name="Right Arrow 4">
            <a:extLst>
              <a:ext uri="{FF2B5EF4-FFF2-40B4-BE49-F238E27FC236}">
                <a16:creationId xmlns:a16="http://schemas.microsoft.com/office/drawing/2014/main" id="{55772BF1-8A44-250B-2008-6486F481E21B}"/>
              </a:ext>
            </a:extLst>
          </p:cNvPr>
          <p:cNvSpPr txBox="1"/>
          <p:nvPr/>
        </p:nvSpPr>
        <p:spPr>
          <a:xfrm>
            <a:off x="525719" y="3922535"/>
            <a:ext cx="2002864" cy="1308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13970" bIns="6985" numCol="1" spcCol="1270" anchor="ctr" anchorCtr="0">
            <a:noAutofit/>
          </a:bodyPr>
          <a:lstStyle/>
          <a:p>
            <a:pPr marL="0" lvl="0" indent="0" algn="r" defTabSz="488950">
              <a:lnSpc>
                <a:spcPct val="90000"/>
              </a:lnSpc>
              <a:spcBef>
                <a:spcPct val="0"/>
              </a:spcBef>
              <a:spcAft>
                <a:spcPct val="35000"/>
              </a:spcAft>
              <a:buNone/>
            </a:pPr>
            <a:r>
              <a:rPr lang="en-US" i="1" kern="1200" dirty="0">
                <a:latin typeface="Montserrat" pitchFamily="2" charset="77"/>
              </a:rPr>
              <a:t>Building an Affirming LGBTQ+ Curriculum</a:t>
            </a:r>
          </a:p>
        </p:txBody>
      </p:sp>
      <p:sp>
        <p:nvSpPr>
          <p:cNvPr id="13" name="Title 5">
            <a:extLst>
              <a:ext uri="{FF2B5EF4-FFF2-40B4-BE49-F238E27FC236}">
                <a16:creationId xmlns:a16="http://schemas.microsoft.com/office/drawing/2014/main" id="{AF743EEA-D199-0D26-0458-412D01622CF1}"/>
              </a:ext>
            </a:extLst>
          </p:cNvPr>
          <p:cNvSpPr txBox="1">
            <a:spLocks/>
          </p:cNvSpPr>
          <p:nvPr/>
        </p:nvSpPr>
        <p:spPr>
          <a:xfrm>
            <a:off x="1617785" y="633046"/>
            <a:ext cx="10045886" cy="1479586"/>
          </a:xfrm>
          <a:prstGeom prst="rect">
            <a:avLst/>
          </a:prstGeom>
          <a:noFill/>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a:lstStyle>
          <a:p>
            <a:r>
              <a:rPr lang="en-US" sz="3600" dirty="0"/>
              <a:t>Affirming our SJECCD LGBTQ+ Community Development Plan</a:t>
            </a:r>
          </a:p>
        </p:txBody>
      </p:sp>
    </p:spTree>
    <p:extLst>
      <p:ext uri="{BB962C8B-B14F-4D97-AF65-F5344CB8AC3E}">
        <p14:creationId xmlns:p14="http://schemas.microsoft.com/office/powerpoint/2010/main" val="86729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4">
            <a:extLst>
              <a:ext uri="{FF2B5EF4-FFF2-40B4-BE49-F238E27FC236}">
                <a16:creationId xmlns:a16="http://schemas.microsoft.com/office/drawing/2014/main" id="{57D2CCB3-4870-1D53-38BF-46ECEDEDC7F8}"/>
              </a:ext>
            </a:extLst>
          </p:cNvPr>
          <p:cNvSpPr txBox="1"/>
          <p:nvPr/>
        </p:nvSpPr>
        <p:spPr>
          <a:xfrm>
            <a:off x="525719" y="3922535"/>
            <a:ext cx="2002864" cy="13086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13970" bIns="6985" numCol="1" spcCol="1270" anchor="ctr" anchorCtr="0">
            <a:noAutofit/>
          </a:bodyPr>
          <a:lstStyle/>
          <a:p>
            <a:pPr marL="0" lvl="0" indent="0" algn="r" defTabSz="488950">
              <a:lnSpc>
                <a:spcPct val="90000"/>
              </a:lnSpc>
              <a:spcBef>
                <a:spcPct val="0"/>
              </a:spcBef>
              <a:spcAft>
                <a:spcPct val="35000"/>
              </a:spcAft>
              <a:buNone/>
            </a:pPr>
            <a:r>
              <a:rPr lang="en-US" i="1" dirty="0">
                <a:latin typeface="Montserrat" pitchFamily="2" charset="77"/>
              </a:rPr>
              <a:t>Affirmation in Action</a:t>
            </a:r>
            <a:endParaRPr lang="en-US" i="1" kern="1200" dirty="0">
              <a:latin typeface="Montserrat" pitchFamily="2" charset="77"/>
            </a:endParaRPr>
          </a:p>
        </p:txBody>
      </p:sp>
      <p:sp>
        <p:nvSpPr>
          <p:cNvPr id="14" name="Rectangle 13">
            <a:extLst>
              <a:ext uri="{FF2B5EF4-FFF2-40B4-BE49-F238E27FC236}">
                <a16:creationId xmlns:a16="http://schemas.microsoft.com/office/drawing/2014/main" id="{20978A29-3210-DB2E-3DC8-C92EB3BDD7C4}"/>
              </a:ext>
            </a:extLst>
          </p:cNvPr>
          <p:cNvSpPr/>
          <p:nvPr/>
        </p:nvSpPr>
        <p:spPr>
          <a:xfrm>
            <a:off x="3346313" y="2369106"/>
            <a:ext cx="7503396" cy="3236784"/>
          </a:xfrm>
          <a:prstGeom prst="rect">
            <a:avLst/>
          </a:prstGeom>
        </p:spPr>
        <p:txBody>
          <a:bodyPr wrap="square">
            <a:spAutoFit/>
          </a:bodyPr>
          <a:lstStyle/>
          <a:p>
            <a:pPr marL="285750" lvl="0" indent="-285750">
              <a:spcAft>
                <a:spcPts val="200"/>
              </a:spcAft>
              <a:buFont typeface="Courier New" panose="02070309020205020404" pitchFamily="49" charset="0"/>
              <a:buChar char="o"/>
            </a:pPr>
            <a:r>
              <a:rPr lang="en-US" sz="1400" dirty="0">
                <a:latin typeface="Montserrat" pitchFamily="2" charset="77"/>
              </a:rPr>
              <a:t>District rolls out the inaugural Pride learning community on both campuses, which was established in Years 3-4 </a:t>
            </a:r>
          </a:p>
          <a:p>
            <a:pPr marL="285750" lvl="0" indent="-285750">
              <a:spcAft>
                <a:spcPts val="200"/>
              </a:spcAft>
              <a:buFont typeface="Courier New" panose="02070309020205020404" pitchFamily="49" charset="0"/>
              <a:buChar char="o"/>
            </a:pPr>
            <a:r>
              <a:rPr lang="en-US" sz="1400" dirty="0">
                <a:latin typeface="Montserrat" pitchFamily="2" charset="77"/>
              </a:rPr>
              <a:t>District hosts first Lavender Graduation Event</a:t>
            </a:r>
          </a:p>
          <a:p>
            <a:pPr marL="285750" lvl="0" indent="-285750">
              <a:spcAft>
                <a:spcPts val="200"/>
              </a:spcAft>
              <a:buFont typeface="Courier New" panose="02070309020205020404" pitchFamily="49" charset="0"/>
              <a:buChar char="o"/>
            </a:pPr>
            <a:r>
              <a:rPr lang="en-US" sz="1400" dirty="0">
                <a:latin typeface="Montserrat" pitchFamily="2" charset="77"/>
              </a:rPr>
              <a:t>Using Data, each campus will work to complete the Classified Prioritization process for ongoing funding commitment for a permanent non-grant funded CSEA Position of a Program Specialist or Program Coordinator for the Pride Center (which should be built into the Student Activity Center Building) and Pride Learning Community</a:t>
            </a:r>
          </a:p>
          <a:p>
            <a:pPr marL="285750" lvl="0" indent="-285750">
              <a:spcAft>
                <a:spcPts val="200"/>
              </a:spcAft>
              <a:buFont typeface="Courier New" panose="02070309020205020404" pitchFamily="49" charset="0"/>
              <a:buChar char="o"/>
            </a:pPr>
            <a:r>
              <a:rPr lang="en-US" sz="1400" dirty="0">
                <a:latin typeface="Montserrat" pitchFamily="2" charset="77"/>
              </a:rPr>
              <a:t>Each campus task force will work to create an annual campus resource guide to be disseminated to students during Outreach and New Student Orientations</a:t>
            </a:r>
          </a:p>
          <a:p>
            <a:pPr marL="285750" lvl="0" indent="-285750">
              <a:spcAft>
                <a:spcPts val="200"/>
              </a:spcAft>
              <a:buFont typeface="Courier New" panose="02070309020205020404" pitchFamily="49" charset="0"/>
              <a:buChar char="o"/>
            </a:pPr>
            <a:r>
              <a:rPr lang="en-US" sz="1400" dirty="0">
                <a:latin typeface="Montserrat" pitchFamily="2" charset="77"/>
              </a:rPr>
              <a:t>Roll Out of Student-Employee Mentorship program for incoming first-year students</a:t>
            </a:r>
          </a:p>
          <a:p>
            <a:pPr marL="285750" lvl="0" indent="-285750">
              <a:spcAft>
                <a:spcPts val="200"/>
              </a:spcAft>
              <a:buFont typeface="Courier New" panose="02070309020205020404" pitchFamily="49" charset="0"/>
              <a:buChar char="o"/>
            </a:pPr>
            <a:endParaRPr lang="en-US" sz="1400" dirty="0">
              <a:latin typeface="Montserrat" pitchFamily="2" charset="77"/>
            </a:endParaRPr>
          </a:p>
        </p:txBody>
      </p:sp>
      <p:pic>
        <p:nvPicPr>
          <p:cNvPr id="8" name="Picture 7">
            <a:extLst>
              <a:ext uri="{FF2B5EF4-FFF2-40B4-BE49-F238E27FC236}">
                <a16:creationId xmlns:a16="http://schemas.microsoft.com/office/drawing/2014/main" id="{A45BA380-7EAB-E128-F138-6EB2F3725892}"/>
              </a:ext>
            </a:extLst>
          </p:cNvPr>
          <p:cNvPicPr>
            <a:picLocks noChangeAspect="1"/>
          </p:cNvPicPr>
          <p:nvPr/>
        </p:nvPicPr>
        <p:blipFill>
          <a:blip r:embed="rId2"/>
          <a:srcRect/>
          <a:stretch/>
        </p:blipFill>
        <p:spPr>
          <a:xfrm>
            <a:off x="528329" y="1084613"/>
            <a:ext cx="954877" cy="964523"/>
          </a:xfrm>
          <a:prstGeom prst="rect">
            <a:avLst/>
          </a:prstGeom>
        </p:spPr>
      </p:pic>
      <p:grpSp>
        <p:nvGrpSpPr>
          <p:cNvPr id="11" name="Group 10">
            <a:extLst>
              <a:ext uri="{FF2B5EF4-FFF2-40B4-BE49-F238E27FC236}">
                <a16:creationId xmlns:a16="http://schemas.microsoft.com/office/drawing/2014/main" id="{AD4E7426-A1EA-06E8-39A5-8ED8078262B2}"/>
              </a:ext>
            </a:extLst>
          </p:cNvPr>
          <p:cNvGrpSpPr/>
          <p:nvPr/>
        </p:nvGrpSpPr>
        <p:grpSpPr>
          <a:xfrm>
            <a:off x="525718" y="2928284"/>
            <a:ext cx="2503579" cy="1001431"/>
            <a:chOff x="4581351" y="505016"/>
            <a:chExt cx="2503579" cy="1001431"/>
          </a:xfrm>
        </p:grpSpPr>
        <p:sp>
          <p:nvSpPr>
            <p:cNvPr id="12" name="Chevron 11">
              <a:extLst>
                <a:ext uri="{FF2B5EF4-FFF2-40B4-BE49-F238E27FC236}">
                  <a16:creationId xmlns:a16="http://schemas.microsoft.com/office/drawing/2014/main" id="{6BCDE045-E07C-A476-0678-166C3666BAD0}"/>
                </a:ext>
              </a:extLst>
            </p:cNvPr>
            <p:cNvSpPr/>
            <p:nvPr/>
          </p:nvSpPr>
          <p:spPr>
            <a:xfrm>
              <a:off x="4581351" y="505016"/>
              <a:ext cx="2503579" cy="1001431"/>
            </a:xfrm>
            <a:prstGeom prst="chevron">
              <a:avLst/>
            </a:prstGeom>
          </p:spPr>
          <p:style>
            <a:lnRef idx="0">
              <a:schemeClr val="lt1">
                <a:hueOff val="0"/>
                <a:satOff val="0"/>
                <a:lumOff val="0"/>
                <a:alphaOff val="0"/>
              </a:schemeClr>
            </a:lnRef>
            <a:fillRef idx="3">
              <a:schemeClr val="accent4">
                <a:hueOff val="5418963"/>
                <a:satOff val="12666"/>
                <a:lumOff val="-784"/>
                <a:alphaOff val="0"/>
              </a:schemeClr>
            </a:fillRef>
            <a:effectRef idx="3">
              <a:schemeClr val="accent4">
                <a:hueOff val="5418963"/>
                <a:satOff val="12666"/>
                <a:lumOff val="-784"/>
                <a:alphaOff val="0"/>
              </a:schemeClr>
            </a:effectRef>
            <a:fontRef idx="minor">
              <a:schemeClr val="lt1"/>
            </a:fontRef>
          </p:style>
        </p:sp>
        <p:sp>
          <p:nvSpPr>
            <p:cNvPr id="15" name="Chevron 4">
              <a:extLst>
                <a:ext uri="{FF2B5EF4-FFF2-40B4-BE49-F238E27FC236}">
                  <a16:creationId xmlns:a16="http://schemas.microsoft.com/office/drawing/2014/main" id="{B3B833C7-7BDF-2FBE-E151-2F0C4F9C0431}"/>
                </a:ext>
              </a:extLst>
            </p:cNvPr>
            <p:cNvSpPr txBox="1"/>
            <p:nvPr/>
          </p:nvSpPr>
          <p:spPr>
            <a:xfrm>
              <a:off x="5082067" y="505016"/>
              <a:ext cx="1502148" cy="1001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5</a:t>
              </a:r>
            </a:p>
          </p:txBody>
        </p:sp>
      </p:grpSp>
      <p:sp>
        <p:nvSpPr>
          <p:cNvPr id="16" name="Title 5">
            <a:extLst>
              <a:ext uri="{FF2B5EF4-FFF2-40B4-BE49-F238E27FC236}">
                <a16:creationId xmlns:a16="http://schemas.microsoft.com/office/drawing/2014/main" id="{EA044072-6893-0294-6C1B-910AE4D45C43}"/>
              </a:ext>
            </a:extLst>
          </p:cNvPr>
          <p:cNvSpPr txBox="1">
            <a:spLocks/>
          </p:cNvSpPr>
          <p:nvPr/>
        </p:nvSpPr>
        <p:spPr>
          <a:xfrm>
            <a:off x="1617785" y="633046"/>
            <a:ext cx="10045886" cy="1479586"/>
          </a:xfrm>
          <a:prstGeom prst="rect">
            <a:avLst/>
          </a:prstGeom>
          <a:noFill/>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a:lstStyle>
          <a:p>
            <a:r>
              <a:rPr lang="en-US" sz="3600" dirty="0"/>
              <a:t>Affirming our SJECCD LGBTQ+ Community Development Plan</a:t>
            </a:r>
          </a:p>
        </p:txBody>
      </p:sp>
    </p:spTree>
    <p:extLst>
      <p:ext uri="{BB962C8B-B14F-4D97-AF65-F5344CB8AC3E}">
        <p14:creationId xmlns:p14="http://schemas.microsoft.com/office/powerpoint/2010/main" val="2300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4">
            <a:extLst>
              <a:ext uri="{FF2B5EF4-FFF2-40B4-BE49-F238E27FC236}">
                <a16:creationId xmlns:a16="http://schemas.microsoft.com/office/drawing/2014/main" id="{57D2CCB3-4870-1D53-38BF-46ECEDEDC7F8}"/>
              </a:ext>
            </a:extLst>
          </p:cNvPr>
          <p:cNvSpPr txBox="1"/>
          <p:nvPr/>
        </p:nvSpPr>
        <p:spPr>
          <a:xfrm>
            <a:off x="525719" y="3922536"/>
            <a:ext cx="2002864" cy="964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13970" bIns="6985" numCol="1" spcCol="1270" anchor="ctr" anchorCtr="0">
            <a:noAutofit/>
          </a:bodyPr>
          <a:lstStyle/>
          <a:p>
            <a:pPr lvl="0" algn="r" defTabSz="488950">
              <a:lnSpc>
                <a:spcPct val="90000"/>
              </a:lnSpc>
              <a:spcBef>
                <a:spcPct val="0"/>
              </a:spcBef>
              <a:spcAft>
                <a:spcPct val="35000"/>
              </a:spcAft>
            </a:pPr>
            <a:r>
              <a:rPr lang="en-US" i="1" dirty="0">
                <a:latin typeface="Montserrat" pitchFamily="2" charset="77"/>
              </a:rPr>
              <a:t>An Affirming District Culture</a:t>
            </a:r>
          </a:p>
        </p:txBody>
      </p:sp>
      <p:sp>
        <p:nvSpPr>
          <p:cNvPr id="14" name="Rectangle 13">
            <a:extLst>
              <a:ext uri="{FF2B5EF4-FFF2-40B4-BE49-F238E27FC236}">
                <a16:creationId xmlns:a16="http://schemas.microsoft.com/office/drawing/2014/main" id="{20978A29-3210-DB2E-3DC8-C92EB3BDD7C4}"/>
              </a:ext>
            </a:extLst>
          </p:cNvPr>
          <p:cNvSpPr/>
          <p:nvPr/>
        </p:nvSpPr>
        <p:spPr>
          <a:xfrm>
            <a:off x="3346314" y="2369106"/>
            <a:ext cx="7243028" cy="1867178"/>
          </a:xfrm>
          <a:prstGeom prst="rect">
            <a:avLst/>
          </a:prstGeom>
        </p:spPr>
        <p:txBody>
          <a:bodyPr wrap="square">
            <a:spAutoFit/>
          </a:bodyPr>
          <a:lstStyle/>
          <a:p>
            <a:pPr marL="342900" lvl="0" indent="-342900">
              <a:spcAft>
                <a:spcPts val="200"/>
              </a:spcAft>
              <a:buFont typeface="Courier New" panose="02070309020205020404" pitchFamily="49" charset="0"/>
              <a:buChar char="o"/>
            </a:pPr>
            <a:r>
              <a:rPr lang="en-US" sz="1400" dirty="0">
                <a:latin typeface="Montserrat" pitchFamily="2" charset="77"/>
              </a:rPr>
              <a:t>Data is our friend! The district will continue to use data to ensure the enrollment, retention, and academic success of self-identified LGBTQ+ Students in each academic year</a:t>
            </a:r>
          </a:p>
          <a:p>
            <a:pPr marL="342900" lvl="0" indent="-342900">
              <a:spcAft>
                <a:spcPts val="200"/>
              </a:spcAft>
              <a:buFont typeface="Courier New" panose="02070309020205020404" pitchFamily="49" charset="0"/>
              <a:buChar char="o"/>
            </a:pPr>
            <a:r>
              <a:rPr lang="en-US" sz="1400" dirty="0">
                <a:latin typeface="Montserrat" pitchFamily="2" charset="77"/>
              </a:rPr>
              <a:t>The District will provide a dashboard showing the annual progression for addressing and serving the needs of LGBTQ+ students</a:t>
            </a:r>
          </a:p>
          <a:p>
            <a:pPr marL="342900" lvl="0" indent="-342900">
              <a:spcAft>
                <a:spcPts val="200"/>
              </a:spcAft>
              <a:buFont typeface="Courier New" panose="02070309020205020404" pitchFamily="49" charset="0"/>
              <a:buChar char="o"/>
            </a:pPr>
            <a:r>
              <a:rPr lang="en-US" sz="1400" dirty="0">
                <a:latin typeface="Montserrat" pitchFamily="2" charset="77"/>
              </a:rPr>
              <a:t>The District will work to address policies, procedures, and AP/BPs that support an inclusive district Establishment of Pride Centers on both EVC and SJCC campus</a:t>
            </a:r>
          </a:p>
        </p:txBody>
      </p:sp>
      <p:pic>
        <p:nvPicPr>
          <p:cNvPr id="7" name="Picture 6">
            <a:extLst>
              <a:ext uri="{FF2B5EF4-FFF2-40B4-BE49-F238E27FC236}">
                <a16:creationId xmlns:a16="http://schemas.microsoft.com/office/drawing/2014/main" id="{E3A8E066-AD4F-7323-6099-574ACE1A41A5}"/>
              </a:ext>
            </a:extLst>
          </p:cNvPr>
          <p:cNvPicPr>
            <a:picLocks noChangeAspect="1"/>
          </p:cNvPicPr>
          <p:nvPr/>
        </p:nvPicPr>
        <p:blipFill>
          <a:blip r:embed="rId2"/>
          <a:srcRect/>
          <a:stretch/>
        </p:blipFill>
        <p:spPr>
          <a:xfrm>
            <a:off x="528329" y="1084613"/>
            <a:ext cx="954877" cy="964523"/>
          </a:xfrm>
          <a:prstGeom prst="rect">
            <a:avLst/>
          </a:prstGeom>
        </p:spPr>
      </p:pic>
      <p:grpSp>
        <p:nvGrpSpPr>
          <p:cNvPr id="8" name="Group 7">
            <a:extLst>
              <a:ext uri="{FF2B5EF4-FFF2-40B4-BE49-F238E27FC236}">
                <a16:creationId xmlns:a16="http://schemas.microsoft.com/office/drawing/2014/main" id="{9DF1DC91-3940-2088-FA83-37FCB441BFD3}"/>
              </a:ext>
            </a:extLst>
          </p:cNvPr>
          <p:cNvGrpSpPr/>
          <p:nvPr/>
        </p:nvGrpSpPr>
        <p:grpSpPr>
          <a:xfrm>
            <a:off x="525718" y="2928284"/>
            <a:ext cx="2503579" cy="1001431"/>
            <a:chOff x="6868930" y="505016"/>
            <a:chExt cx="2503579" cy="1001431"/>
          </a:xfrm>
        </p:grpSpPr>
        <p:sp>
          <p:nvSpPr>
            <p:cNvPr id="11" name="Chevron 10">
              <a:extLst>
                <a:ext uri="{FF2B5EF4-FFF2-40B4-BE49-F238E27FC236}">
                  <a16:creationId xmlns:a16="http://schemas.microsoft.com/office/drawing/2014/main" id="{ED8ED1B5-607B-B0A0-B7A2-A160933FCF53}"/>
                </a:ext>
              </a:extLst>
            </p:cNvPr>
            <p:cNvSpPr/>
            <p:nvPr/>
          </p:nvSpPr>
          <p:spPr>
            <a:xfrm>
              <a:off x="6868930" y="505016"/>
              <a:ext cx="2503579" cy="1001431"/>
            </a:xfrm>
            <a:prstGeom prst="chevron">
              <a:avLst/>
            </a:prstGeom>
          </p:spPr>
          <p:style>
            <a:lnRef idx="0">
              <a:schemeClr val="lt1">
                <a:hueOff val="0"/>
                <a:satOff val="0"/>
                <a:lumOff val="0"/>
                <a:alphaOff val="0"/>
              </a:schemeClr>
            </a:lnRef>
            <a:fillRef idx="3">
              <a:schemeClr val="accent4">
                <a:hueOff val="8128445"/>
                <a:satOff val="18999"/>
                <a:lumOff val="-1176"/>
                <a:alphaOff val="0"/>
              </a:schemeClr>
            </a:fillRef>
            <a:effectRef idx="3">
              <a:schemeClr val="accent4">
                <a:hueOff val="8128445"/>
                <a:satOff val="18999"/>
                <a:lumOff val="-1176"/>
                <a:alphaOff val="0"/>
              </a:schemeClr>
            </a:effectRef>
            <a:fontRef idx="minor">
              <a:schemeClr val="lt1"/>
            </a:fontRef>
          </p:style>
        </p:sp>
        <p:sp>
          <p:nvSpPr>
            <p:cNvPr id="12" name="Chevron 4">
              <a:extLst>
                <a:ext uri="{FF2B5EF4-FFF2-40B4-BE49-F238E27FC236}">
                  <a16:creationId xmlns:a16="http://schemas.microsoft.com/office/drawing/2014/main" id="{13414E3F-33A2-678C-173A-635B65926131}"/>
                </a:ext>
              </a:extLst>
            </p:cNvPr>
            <p:cNvSpPr txBox="1"/>
            <p:nvPr/>
          </p:nvSpPr>
          <p:spPr>
            <a:xfrm>
              <a:off x="7369646" y="505016"/>
              <a:ext cx="1502148" cy="1001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Beyond Year 5</a:t>
              </a:r>
            </a:p>
          </p:txBody>
        </p:sp>
      </p:grpSp>
      <p:sp>
        <p:nvSpPr>
          <p:cNvPr id="15" name="Title 5">
            <a:extLst>
              <a:ext uri="{FF2B5EF4-FFF2-40B4-BE49-F238E27FC236}">
                <a16:creationId xmlns:a16="http://schemas.microsoft.com/office/drawing/2014/main" id="{3D080163-3B2C-1E9B-1707-EFF1D043E5F3}"/>
              </a:ext>
            </a:extLst>
          </p:cNvPr>
          <p:cNvSpPr txBox="1">
            <a:spLocks/>
          </p:cNvSpPr>
          <p:nvPr/>
        </p:nvSpPr>
        <p:spPr>
          <a:xfrm>
            <a:off x="1617785" y="633046"/>
            <a:ext cx="10045886" cy="1479586"/>
          </a:xfrm>
          <a:prstGeom prst="rect">
            <a:avLst/>
          </a:prstGeom>
          <a:noFill/>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a:lstStyle>
          <a:p>
            <a:r>
              <a:rPr lang="en-US" sz="3600" dirty="0"/>
              <a:t>Affirming our SJECCD LGBTQ+ Community Development Plan</a:t>
            </a:r>
          </a:p>
        </p:txBody>
      </p:sp>
    </p:spTree>
    <p:extLst>
      <p:ext uri="{BB962C8B-B14F-4D97-AF65-F5344CB8AC3E}">
        <p14:creationId xmlns:p14="http://schemas.microsoft.com/office/powerpoint/2010/main" val="406907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4">
            <a:extLst>
              <a:ext uri="{FF2B5EF4-FFF2-40B4-BE49-F238E27FC236}">
                <a16:creationId xmlns:a16="http://schemas.microsoft.com/office/drawing/2014/main" id="{57D2CCB3-4870-1D53-38BF-46ECEDEDC7F8}"/>
              </a:ext>
            </a:extLst>
          </p:cNvPr>
          <p:cNvSpPr txBox="1"/>
          <p:nvPr/>
        </p:nvSpPr>
        <p:spPr>
          <a:xfrm>
            <a:off x="525719" y="3922536"/>
            <a:ext cx="2002864" cy="964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13970" bIns="6985" numCol="1" spcCol="1270" anchor="ctr" anchorCtr="0">
            <a:noAutofit/>
          </a:bodyPr>
          <a:lstStyle/>
          <a:p>
            <a:pPr lvl="0" algn="r" defTabSz="488950">
              <a:lnSpc>
                <a:spcPct val="90000"/>
              </a:lnSpc>
              <a:spcBef>
                <a:spcPct val="0"/>
              </a:spcBef>
              <a:spcAft>
                <a:spcPct val="35000"/>
              </a:spcAft>
            </a:pPr>
            <a:r>
              <a:rPr lang="en-US" i="1" dirty="0">
                <a:latin typeface="Montserrat" pitchFamily="2" charset="77"/>
              </a:rPr>
              <a:t>Affirming Accountability</a:t>
            </a:r>
          </a:p>
        </p:txBody>
      </p:sp>
      <p:sp>
        <p:nvSpPr>
          <p:cNvPr id="14" name="Rectangle 13">
            <a:extLst>
              <a:ext uri="{FF2B5EF4-FFF2-40B4-BE49-F238E27FC236}">
                <a16:creationId xmlns:a16="http://schemas.microsoft.com/office/drawing/2014/main" id="{20978A29-3210-DB2E-3DC8-C92EB3BDD7C4}"/>
              </a:ext>
            </a:extLst>
          </p:cNvPr>
          <p:cNvSpPr/>
          <p:nvPr/>
        </p:nvSpPr>
        <p:spPr>
          <a:xfrm>
            <a:off x="3498714" y="2369106"/>
            <a:ext cx="6367957" cy="2472472"/>
          </a:xfrm>
          <a:prstGeom prst="rect">
            <a:avLst/>
          </a:prstGeom>
        </p:spPr>
        <p:txBody>
          <a:bodyPr wrap="square">
            <a:spAutoFit/>
          </a:bodyPr>
          <a:lstStyle/>
          <a:p>
            <a:pPr lvl="0">
              <a:spcAft>
                <a:spcPts val="200"/>
              </a:spcAft>
            </a:pPr>
            <a:r>
              <a:rPr lang="en-US" sz="2000" b="1" dirty="0">
                <a:latin typeface="Montserrat" pitchFamily="2" charset="77"/>
              </a:rPr>
              <a:t>HOLDING OURSELVES ACCOUNTABLE</a:t>
            </a:r>
          </a:p>
          <a:p>
            <a:pPr marL="285750" lvl="0" indent="-285750">
              <a:spcAft>
                <a:spcPts val="200"/>
              </a:spcAft>
              <a:buFont typeface="Courier New" panose="02070309020205020404" pitchFamily="49" charset="0"/>
              <a:buChar char="o"/>
            </a:pPr>
            <a:endParaRPr lang="en-US" sz="1600" dirty="0">
              <a:latin typeface="Montserrat" pitchFamily="2" charset="77"/>
            </a:endParaRPr>
          </a:p>
          <a:p>
            <a:pPr marL="285750" lvl="0" indent="-285750">
              <a:spcAft>
                <a:spcPts val="200"/>
              </a:spcAft>
              <a:buFont typeface="Courier New" panose="02070309020205020404" pitchFamily="49" charset="0"/>
              <a:buChar char="o"/>
            </a:pPr>
            <a:r>
              <a:rPr lang="en-US" sz="1400" dirty="0">
                <a:latin typeface="Montserrat" pitchFamily="2" charset="77"/>
              </a:rPr>
              <a:t>Each campus should utilize a tracking tool to ensure that goals and metrics are met and evaluated</a:t>
            </a:r>
          </a:p>
          <a:p>
            <a:pPr marL="285750" lvl="0" indent="-285750">
              <a:spcAft>
                <a:spcPts val="200"/>
              </a:spcAft>
              <a:buFont typeface="Courier New" panose="02070309020205020404" pitchFamily="49" charset="0"/>
              <a:buChar char="o"/>
            </a:pPr>
            <a:r>
              <a:rPr lang="en-US" sz="1400" dirty="0">
                <a:latin typeface="Montserrat" pitchFamily="2" charset="77"/>
              </a:rPr>
              <a:t>This chart provides an example of a tracking measurement. Each campus should work with constituents/taskforce to set measurable goals for the year based off the guiding strategic plan.</a:t>
            </a:r>
          </a:p>
          <a:p>
            <a:pPr marL="285750" lvl="0" indent="-285750">
              <a:spcAft>
                <a:spcPts val="200"/>
              </a:spcAft>
              <a:buFont typeface="Courier New" panose="02070309020205020404" pitchFamily="49" charset="0"/>
              <a:buChar char="o"/>
            </a:pPr>
            <a:r>
              <a:rPr lang="en-US" sz="1400" dirty="0">
                <a:latin typeface="Montserrat" pitchFamily="2" charset="77"/>
              </a:rPr>
              <a:t>SMART Goals are recommended to ensure obtainable goals are set and measured annually.</a:t>
            </a:r>
          </a:p>
        </p:txBody>
      </p:sp>
      <p:pic>
        <p:nvPicPr>
          <p:cNvPr id="7" name="Picture 6">
            <a:extLst>
              <a:ext uri="{FF2B5EF4-FFF2-40B4-BE49-F238E27FC236}">
                <a16:creationId xmlns:a16="http://schemas.microsoft.com/office/drawing/2014/main" id="{BEC81804-B9E1-CB6C-A4AA-DF6A44E288E4}"/>
              </a:ext>
            </a:extLst>
          </p:cNvPr>
          <p:cNvPicPr>
            <a:picLocks noChangeAspect="1"/>
          </p:cNvPicPr>
          <p:nvPr/>
        </p:nvPicPr>
        <p:blipFill>
          <a:blip r:embed="rId2"/>
          <a:srcRect/>
          <a:stretch/>
        </p:blipFill>
        <p:spPr>
          <a:xfrm>
            <a:off x="528329" y="1084613"/>
            <a:ext cx="954877" cy="964523"/>
          </a:xfrm>
          <a:prstGeom prst="rect">
            <a:avLst/>
          </a:prstGeom>
        </p:spPr>
      </p:pic>
      <p:grpSp>
        <p:nvGrpSpPr>
          <p:cNvPr id="8" name="Group 7">
            <a:extLst>
              <a:ext uri="{FF2B5EF4-FFF2-40B4-BE49-F238E27FC236}">
                <a16:creationId xmlns:a16="http://schemas.microsoft.com/office/drawing/2014/main" id="{90F63452-E3B3-2AC5-98E4-E7BD3525A3E9}"/>
              </a:ext>
            </a:extLst>
          </p:cNvPr>
          <p:cNvGrpSpPr/>
          <p:nvPr/>
        </p:nvGrpSpPr>
        <p:grpSpPr>
          <a:xfrm>
            <a:off x="525718" y="2928284"/>
            <a:ext cx="2503579" cy="1001431"/>
            <a:chOff x="9156510" y="505016"/>
            <a:chExt cx="2503579" cy="1001431"/>
          </a:xfrm>
        </p:grpSpPr>
        <p:sp>
          <p:nvSpPr>
            <p:cNvPr id="11" name="Chevron 10">
              <a:extLst>
                <a:ext uri="{FF2B5EF4-FFF2-40B4-BE49-F238E27FC236}">
                  <a16:creationId xmlns:a16="http://schemas.microsoft.com/office/drawing/2014/main" id="{8A4E5F90-AC11-8463-1824-18FD85561EC0}"/>
                </a:ext>
              </a:extLst>
            </p:cNvPr>
            <p:cNvSpPr/>
            <p:nvPr/>
          </p:nvSpPr>
          <p:spPr>
            <a:xfrm>
              <a:off x="9156510" y="505016"/>
              <a:ext cx="2503579" cy="1001431"/>
            </a:xfrm>
            <a:prstGeom prst="chevron">
              <a:avLst/>
            </a:prstGeom>
          </p:spPr>
          <p:style>
            <a:lnRef idx="0">
              <a:schemeClr val="lt1">
                <a:hueOff val="0"/>
                <a:satOff val="0"/>
                <a:lumOff val="0"/>
                <a:alphaOff val="0"/>
              </a:schemeClr>
            </a:lnRef>
            <a:fillRef idx="3">
              <a:schemeClr val="accent4">
                <a:hueOff val="10837927"/>
                <a:satOff val="25332"/>
                <a:lumOff val="-1568"/>
                <a:alphaOff val="0"/>
              </a:schemeClr>
            </a:fillRef>
            <a:effectRef idx="3">
              <a:schemeClr val="accent4">
                <a:hueOff val="10837927"/>
                <a:satOff val="25332"/>
                <a:lumOff val="-1568"/>
                <a:alphaOff val="0"/>
              </a:schemeClr>
            </a:effectRef>
            <a:fontRef idx="minor">
              <a:schemeClr val="lt1"/>
            </a:fontRef>
          </p:style>
        </p:sp>
        <p:sp>
          <p:nvSpPr>
            <p:cNvPr id="12" name="Chevron 4">
              <a:extLst>
                <a:ext uri="{FF2B5EF4-FFF2-40B4-BE49-F238E27FC236}">
                  <a16:creationId xmlns:a16="http://schemas.microsoft.com/office/drawing/2014/main" id="{7D5C47C4-C2B8-B7BF-86D0-8CE61F7CA069}"/>
                </a:ext>
              </a:extLst>
            </p:cNvPr>
            <p:cNvSpPr txBox="1"/>
            <p:nvPr/>
          </p:nvSpPr>
          <p:spPr>
            <a:xfrm>
              <a:off x="9657226" y="505016"/>
              <a:ext cx="1502148" cy="1001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1–5</a:t>
              </a:r>
              <a:endParaRPr lang="en-US" sz="1050" i="1" kern="1200" dirty="0">
                <a:latin typeface="Montserrat" pitchFamily="2" charset="77"/>
              </a:endParaRPr>
            </a:p>
          </p:txBody>
        </p:sp>
      </p:grpSp>
      <p:sp>
        <p:nvSpPr>
          <p:cNvPr id="15" name="Title 5">
            <a:extLst>
              <a:ext uri="{FF2B5EF4-FFF2-40B4-BE49-F238E27FC236}">
                <a16:creationId xmlns:a16="http://schemas.microsoft.com/office/drawing/2014/main" id="{59FA232F-1BEB-1F36-91CA-2EFA9124B417}"/>
              </a:ext>
            </a:extLst>
          </p:cNvPr>
          <p:cNvSpPr txBox="1">
            <a:spLocks/>
          </p:cNvSpPr>
          <p:nvPr/>
        </p:nvSpPr>
        <p:spPr>
          <a:xfrm>
            <a:off x="1617785" y="633046"/>
            <a:ext cx="10045886" cy="1479586"/>
          </a:xfrm>
          <a:prstGeom prst="rect">
            <a:avLst/>
          </a:prstGeom>
          <a:noFill/>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a:lstStyle>
          <a:p>
            <a:r>
              <a:rPr lang="en-US" sz="3600" dirty="0"/>
              <a:t>Affirming our SJECCD LGBTQ+ Community Development Plan</a:t>
            </a:r>
          </a:p>
        </p:txBody>
      </p:sp>
    </p:spTree>
    <p:extLst>
      <p:ext uri="{BB962C8B-B14F-4D97-AF65-F5344CB8AC3E}">
        <p14:creationId xmlns:p14="http://schemas.microsoft.com/office/powerpoint/2010/main" val="206181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4">
            <a:extLst>
              <a:ext uri="{FF2B5EF4-FFF2-40B4-BE49-F238E27FC236}">
                <a16:creationId xmlns:a16="http://schemas.microsoft.com/office/drawing/2014/main" id="{57D2CCB3-4870-1D53-38BF-46ECEDEDC7F8}"/>
              </a:ext>
            </a:extLst>
          </p:cNvPr>
          <p:cNvSpPr txBox="1"/>
          <p:nvPr/>
        </p:nvSpPr>
        <p:spPr>
          <a:xfrm>
            <a:off x="525719" y="3922536"/>
            <a:ext cx="2002864" cy="9645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7940" tIns="6985" rIns="13970" bIns="6985" numCol="1" spcCol="1270" anchor="ctr" anchorCtr="0">
            <a:noAutofit/>
          </a:bodyPr>
          <a:lstStyle/>
          <a:p>
            <a:pPr lvl="0" algn="r" defTabSz="488950">
              <a:lnSpc>
                <a:spcPct val="90000"/>
              </a:lnSpc>
              <a:spcBef>
                <a:spcPct val="0"/>
              </a:spcBef>
              <a:spcAft>
                <a:spcPct val="35000"/>
              </a:spcAft>
            </a:pPr>
            <a:r>
              <a:rPr lang="en-US" i="1" dirty="0">
                <a:latin typeface="Montserrat" pitchFamily="2" charset="77"/>
              </a:rPr>
              <a:t>Affirming Accountability</a:t>
            </a:r>
          </a:p>
        </p:txBody>
      </p:sp>
      <p:graphicFrame>
        <p:nvGraphicFramePr>
          <p:cNvPr id="2" name="Table 1">
            <a:extLst>
              <a:ext uri="{FF2B5EF4-FFF2-40B4-BE49-F238E27FC236}">
                <a16:creationId xmlns:a16="http://schemas.microsoft.com/office/drawing/2014/main" id="{205E339E-F27B-A1E0-CF7A-6FC8469CB3C2}"/>
              </a:ext>
            </a:extLst>
          </p:cNvPr>
          <p:cNvGraphicFramePr>
            <a:graphicFrameLocks noGrp="1"/>
          </p:cNvGraphicFramePr>
          <p:nvPr>
            <p:extLst>
              <p:ext uri="{D42A27DB-BD31-4B8C-83A1-F6EECF244321}">
                <p14:modId xmlns:p14="http://schemas.microsoft.com/office/powerpoint/2010/main" val="1510659738"/>
              </p:ext>
            </p:extLst>
          </p:nvPr>
        </p:nvGraphicFramePr>
        <p:xfrm>
          <a:off x="3498714" y="2369106"/>
          <a:ext cx="7315824" cy="3644267"/>
        </p:xfrm>
        <a:graphic>
          <a:graphicData uri="http://schemas.openxmlformats.org/drawingml/2006/table">
            <a:tbl>
              <a:tblPr firstRow="1" firstCol="1" bandRow="1">
                <a:tableStyleId>{5C22544A-7EE6-4342-B048-85BDC9FD1C3A}</a:tableStyleId>
              </a:tblPr>
              <a:tblGrid>
                <a:gridCol w="663510">
                  <a:extLst>
                    <a:ext uri="{9D8B030D-6E8A-4147-A177-3AD203B41FA5}">
                      <a16:colId xmlns:a16="http://schemas.microsoft.com/office/drawing/2014/main" val="3428731395"/>
                    </a:ext>
                  </a:extLst>
                </a:gridCol>
                <a:gridCol w="1093277">
                  <a:extLst>
                    <a:ext uri="{9D8B030D-6E8A-4147-A177-3AD203B41FA5}">
                      <a16:colId xmlns:a16="http://schemas.microsoft.com/office/drawing/2014/main" val="2797383106"/>
                    </a:ext>
                  </a:extLst>
                </a:gridCol>
                <a:gridCol w="4576941">
                  <a:extLst>
                    <a:ext uri="{9D8B030D-6E8A-4147-A177-3AD203B41FA5}">
                      <a16:colId xmlns:a16="http://schemas.microsoft.com/office/drawing/2014/main" val="4263421002"/>
                    </a:ext>
                  </a:extLst>
                </a:gridCol>
                <a:gridCol w="982096">
                  <a:extLst>
                    <a:ext uri="{9D8B030D-6E8A-4147-A177-3AD203B41FA5}">
                      <a16:colId xmlns:a16="http://schemas.microsoft.com/office/drawing/2014/main" val="3680334689"/>
                    </a:ext>
                  </a:extLst>
                </a:gridCol>
              </a:tblGrid>
              <a:tr h="693174">
                <a:tc>
                  <a:txBody>
                    <a:bodyPr/>
                    <a:lstStyle/>
                    <a:p>
                      <a:pPr marL="0" marR="0" algn="ctr">
                        <a:lnSpc>
                          <a:spcPct val="115000"/>
                        </a:lnSpc>
                        <a:spcBef>
                          <a:spcPts val="300"/>
                        </a:spcBef>
                        <a:spcAft>
                          <a:spcPts val="300"/>
                        </a:spcAft>
                      </a:pPr>
                      <a:r>
                        <a:rPr lang="en-US" sz="1400" dirty="0">
                          <a:effectLst/>
                          <a:latin typeface="Montserrat" pitchFamily="2" charset="77"/>
                        </a:rPr>
                        <a:t>Year</a:t>
                      </a:r>
                      <a:endParaRPr lang="en-US" sz="1400" dirty="0">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28575" cap="flat" cmpd="sng" algn="ctr">
                      <a:solidFill>
                        <a:schemeClr val="accent5"/>
                      </a:solidFill>
                      <a:prstDash val="solid"/>
                      <a:round/>
                      <a:headEnd type="none" w="med" len="med"/>
                      <a:tailEnd type="none" w="med" len="med"/>
                    </a:lnL>
                    <a:lnR w="12700" cmpd="sng">
                      <a:noFill/>
                    </a:lnR>
                    <a:lnT w="285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solidFill>
                  </a:tcPr>
                </a:tc>
                <a:tc>
                  <a:txBody>
                    <a:bodyPr/>
                    <a:lstStyle/>
                    <a:p>
                      <a:pPr marL="0" marR="0" algn="ctr">
                        <a:lnSpc>
                          <a:spcPct val="115000"/>
                        </a:lnSpc>
                        <a:spcBef>
                          <a:spcPts val="300"/>
                        </a:spcBef>
                        <a:spcAft>
                          <a:spcPts val="300"/>
                        </a:spcAft>
                      </a:pPr>
                      <a:r>
                        <a:rPr lang="en-US" sz="1400" dirty="0">
                          <a:effectLst/>
                          <a:latin typeface="Montserrat" pitchFamily="2" charset="77"/>
                        </a:rPr>
                        <a:t>Number of goals</a:t>
                      </a:r>
                      <a:endParaRPr lang="en-US" sz="1400" dirty="0">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12700" cmpd="sng">
                      <a:noFill/>
                    </a:lnL>
                    <a:lnR w="12700" cmpd="sng">
                      <a:noFill/>
                    </a:lnR>
                    <a:lnT w="285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solidFill>
                  </a:tcPr>
                </a:tc>
                <a:tc>
                  <a:txBody>
                    <a:bodyPr/>
                    <a:lstStyle/>
                    <a:p>
                      <a:pPr marL="0" marR="0" algn="ctr">
                        <a:lnSpc>
                          <a:spcPct val="115000"/>
                        </a:lnSpc>
                        <a:spcBef>
                          <a:spcPts val="300"/>
                        </a:spcBef>
                        <a:spcAft>
                          <a:spcPts val="300"/>
                        </a:spcAft>
                      </a:pPr>
                      <a:r>
                        <a:rPr lang="en-US" sz="1400" dirty="0">
                          <a:effectLst/>
                          <a:latin typeface="Montserrat" pitchFamily="2" charset="77"/>
                        </a:rPr>
                        <a:t>Goals to Reach</a:t>
                      </a:r>
                      <a:endParaRPr lang="en-US" sz="1400" dirty="0">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12700" cmpd="sng">
                      <a:noFill/>
                    </a:lnL>
                    <a:lnR w="12700" cmpd="sng">
                      <a:noFill/>
                    </a:lnR>
                    <a:lnT w="285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solidFill>
                  </a:tcPr>
                </a:tc>
                <a:tc>
                  <a:txBody>
                    <a:bodyPr/>
                    <a:lstStyle/>
                    <a:p>
                      <a:pPr marL="0" marR="0" algn="ctr">
                        <a:lnSpc>
                          <a:spcPct val="115000"/>
                        </a:lnSpc>
                        <a:spcBef>
                          <a:spcPts val="300"/>
                        </a:spcBef>
                        <a:spcAft>
                          <a:spcPts val="300"/>
                        </a:spcAft>
                      </a:pPr>
                      <a:r>
                        <a:rPr lang="en-US" sz="1400" dirty="0">
                          <a:effectLst/>
                          <a:latin typeface="Montserrat" pitchFamily="2" charset="77"/>
                        </a:rPr>
                        <a:t>Goals Met</a:t>
                      </a:r>
                      <a:endParaRPr lang="en-US" sz="1400" dirty="0">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12700" cmpd="sng">
                      <a:noFill/>
                    </a:lnL>
                    <a:lnR w="28575" cap="flat" cmpd="sng" algn="ctr">
                      <a:solidFill>
                        <a:schemeClr val="accent5"/>
                      </a:solidFill>
                      <a:prstDash val="solid"/>
                      <a:round/>
                      <a:headEnd type="none" w="med" len="med"/>
                      <a:tailEnd type="none" w="med" len="med"/>
                    </a:lnR>
                    <a:lnT w="28575"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841067702"/>
                  </a:ext>
                </a:extLst>
              </a:tr>
              <a:tr h="611774">
                <a:tc>
                  <a:txBody>
                    <a:bodyPr/>
                    <a:lstStyle/>
                    <a:p>
                      <a:pPr marL="0" marR="0" algn="ctr">
                        <a:lnSpc>
                          <a:spcPct val="115000"/>
                        </a:lnSpc>
                        <a:spcBef>
                          <a:spcPts val="300"/>
                        </a:spcBef>
                        <a:spcAft>
                          <a:spcPts val="300"/>
                        </a:spcAft>
                      </a:pPr>
                      <a:r>
                        <a:rPr lang="en-US" sz="1100" dirty="0">
                          <a:solidFill>
                            <a:schemeClr val="tx1"/>
                          </a:solidFill>
                          <a:effectLst/>
                          <a:latin typeface="Montserrat" pitchFamily="2" charset="77"/>
                        </a:rPr>
                        <a:t>1</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28575"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81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100" b="1" i="0" dirty="0">
                          <a:solidFill>
                            <a:schemeClr val="tx1"/>
                          </a:solidFill>
                          <a:effectLst/>
                          <a:latin typeface="Montserrat" pitchFamily="2" charset="77"/>
                        </a:rPr>
                        <a:t>2</a:t>
                      </a:r>
                      <a:endParaRPr lang="en-US" sz="1100" b="1" i="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81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Campus Climate Survey</a:t>
                      </a:r>
                    </a:p>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Student Focus Group</a:t>
                      </a:r>
                      <a:endParaRPr lang="en-US" sz="14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381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300"/>
                        </a:spcBef>
                        <a:spcAft>
                          <a:spcPts val="300"/>
                        </a:spcAft>
                      </a:pPr>
                      <a:r>
                        <a:rPr lang="en-US" sz="1100" dirty="0">
                          <a:solidFill>
                            <a:schemeClr val="tx1"/>
                          </a:solidFill>
                          <a:effectLst/>
                          <a:latin typeface="Montserrat" pitchFamily="2" charset="77"/>
                        </a:rPr>
                        <a:t> </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38100" cmpd="sng">
                      <a:noFill/>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5042332"/>
                  </a:ext>
                </a:extLst>
              </a:tr>
              <a:tr h="617450">
                <a:tc>
                  <a:txBody>
                    <a:bodyPr/>
                    <a:lstStyle/>
                    <a:p>
                      <a:pPr marL="0" marR="0" algn="ctr">
                        <a:lnSpc>
                          <a:spcPct val="115000"/>
                        </a:lnSpc>
                        <a:spcBef>
                          <a:spcPts val="300"/>
                        </a:spcBef>
                        <a:spcAft>
                          <a:spcPts val="300"/>
                        </a:spcAft>
                      </a:pPr>
                      <a:r>
                        <a:rPr lang="en-US" sz="1100" dirty="0">
                          <a:solidFill>
                            <a:schemeClr val="tx1"/>
                          </a:solidFill>
                          <a:effectLst/>
                          <a:latin typeface="Montserrat" pitchFamily="2" charset="77"/>
                        </a:rPr>
                        <a:t>2</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28575"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100" b="1" i="0" dirty="0">
                          <a:solidFill>
                            <a:schemeClr val="tx1"/>
                          </a:solidFill>
                          <a:effectLst/>
                          <a:latin typeface="Montserrat" pitchFamily="2" charset="77"/>
                        </a:rPr>
                        <a:t>4</a:t>
                      </a:r>
                      <a:endParaRPr lang="en-US" sz="1100" b="1" i="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Mandatory New Employee Training</a:t>
                      </a:r>
                    </a:p>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Library Pride Resource Guide </a:t>
                      </a:r>
                      <a:endParaRPr lang="en-US" sz="14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300"/>
                        </a:spcBef>
                        <a:spcAft>
                          <a:spcPts val="300"/>
                        </a:spcAft>
                      </a:pPr>
                      <a:r>
                        <a:rPr lang="en-US" sz="1100" dirty="0">
                          <a:solidFill>
                            <a:schemeClr val="tx1"/>
                          </a:solidFill>
                          <a:effectLst/>
                          <a:latin typeface="Montserrat" pitchFamily="2" charset="77"/>
                        </a:rPr>
                        <a:t> </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130105"/>
                  </a:ext>
                </a:extLst>
              </a:tr>
              <a:tr h="678426">
                <a:tc>
                  <a:txBody>
                    <a:bodyPr/>
                    <a:lstStyle/>
                    <a:p>
                      <a:pPr marL="0" marR="0" algn="ctr">
                        <a:lnSpc>
                          <a:spcPct val="115000"/>
                        </a:lnSpc>
                        <a:spcBef>
                          <a:spcPts val="300"/>
                        </a:spcBef>
                        <a:spcAft>
                          <a:spcPts val="300"/>
                        </a:spcAft>
                      </a:pPr>
                      <a:r>
                        <a:rPr lang="en-US" sz="1100" dirty="0">
                          <a:solidFill>
                            <a:schemeClr val="tx1"/>
                          </a:solidFill>
                          <a:effectLst/>
                          <a:latin typeface="Montserrat" pitchFamily="2" charset="77"/>
                        </a:rPr>
                        <a:t>3</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28575"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100" b="1" i="0" dirty="0">
                          <a:solidFill>
                            <a:schemeClr val="tx1"/>
                          </a:solidFill>
                          <a:effectLst/>
                          <a:latin typeface="Montserrat" pitchFamily="2" charset="77"/>
                        </a:rPr>
                        <a:t>2</a:t>
                      </a:r>
                      <a:endParaRPr lang="en-US" sz="1100" b="1" i="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Research LGBTQ Courses in Existence </a:t>
                      </a:r>
                    </a:p>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Write Curriculum</a:t>
                      </a:r>
                    </a:p>
                  </a:txBody>
                  <a:tcPr marL="48509" marR="48509" marT="0" marB="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300"/>
                        </a:spcBef>
                        <a:spcAft>
                          <a:spcPts val="300"/>
                        </a:spcAft>
                      </a:pPr>
                      <a:r>
                        <a:rPr lang="en-US" sz="1100" dirty="0">
                          <a:solidFill>
                            <a:schemeClr val="tx1"/>
                          </a:solidFill>
                          <a:effectLst/>
                          <a:latin typeface="Montserrat" pitchFamily="2" charset="77"/>
                        </a:rPr>
                        <a:t> </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7087392"/>
                  </a:ext>
                </a:extLst>
              </a:tr>
              <a:tr h="503428">
                <a:tc>
                  <a:txBody>
                    <a:bodyPr/>
                    <a:lstStyle/>
                    <a:p>
                      <a:pPr marL="0" marR="0" algn="ctr">
                        <a:lnSpc>
                          <a:spcPct val="115000"/>
                        </a:lnSpc>
                        <a:spcBef>
                          <a:spcPts val="300"/>
                        </a:spcBef>
                        <a:spcAft>
                          <a:spcPts val="300"/>
                        </a:spcAft>
                      </a:pPr>
                      <a:r>
                        <a:rPr lang="en-US" sz="1100" dirty="0">
                          <a:solidFill>
                            <a:schemeClr val="tx1"/>
                          </a:solidFill>
                          <a:effectLst/>
                          <a:latin typeface="Montserrat" pitchFamily="2" charset="77"/>
                        </a:rPr>
                        <a:t>4</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28575"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100" b="1" i="0" dirty="0">
                          <a:solidFill>
                            <a:schemeClr val="tx1"/>
                          </a:solidFill>
                          <a:effectLst/>
                          <a:latin typeface="Montserrat" pitchFamily="2" charset="77"/>
                        </a:rPr>
                        <a:t>1</a:t>
                      </a:r>
                      <a:endParaRPr lang="en-US" sz="1100" b="1" i="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Courses approved through curriculum committee </a:t>
                      </a:r>
                      <a:endParaRPr lang="en-US" sz="14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300"/>
                        </a:spcBef>
                        <a:spcAft>
                          <a:spcPts val="300"/>
                        </a:spcAft>
                      </a:pPr>
                      <a:r>
                        <a:rPr lang="en-US" sz="1100" dirty="0">
                          <a:solidFill>
                            <a:schemeClr val="tx1"/>
                          </a:solidFill>
                          <a:effectLst/>
                          <a:latin typeface="Montserrat" pitchFamily="2" charset="77"/>
                        </a:rPr>
                        <a:t> </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4412163"/>
                  </a:ext>
                </a:extLst>
              </a:tr>
              <a:tr h="540015">
                <a:tc>
                  <a:txBody>
                    <a:bodyPr/>
                    <a:lstStyle/>
                    <a:p>
                      <a:pPr marL="0" marR="0" algn="ctr">
                        <a:lnSpc>
                          <a:spcPct val="115000"/>
                        </a:lnSpc>
                        <a:spcBef>
                          <a:spcPts val="300"/>
                        </a:spcBef>
                        <a:spcAft>
                          <a:spcPts val="300"/>
                        </a:spcAft>
                      </a:pPr>
                      <a:r>
                        <a:rPr lang="en-US" sz="1100" dirty="0">
                          <a:solidFill>
                            <a:schemeClr val="tx1"/>
                          </a:solidFill>
                          <a:effectLst/>
                          <a:latin typeface="Montserrat" pitchFamily="2" charset="77"/>
                        </a:rPr>
                        <a:t>5</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28575" cap="flat" cmpd="sng" algn="ctr">
                      <a:solidFill>
                        <a:schemeClr val="accent5"/>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300"/>
                        </a:spcBef>
                        <a:spcAft>
                          <a:spcPts val="300"/>
                        </a:spcAft>
                      </a:pPr>
                      <a:r>
                        <a:rPr lang="en-US" sz="1100" b="1" i="0" dirty="0">
                          <a:solidFill>
                            <a:schemeClr val="tx1"/>
                          </a:solidFill>
                          <a:effectLst/>
                          <a:latin typeface="Montserrat" pitchFamily="2" charset="77"/>
                        </a:rPr>
                        <a:t>3</a:t>
                      </a:r>
                      <a:endParaRPr lang="en-US" sz="1100" b="1" i="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nchor="ctr">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Welcome Days for LGBTQ Students</a:t>
                      </a:r>
                    </a:p>
                    <a:p>
                      <a:pPr marL="342900" marR="0" lvl="0" indent="-342900" algn="l">
                        <a:lnSpc>
                          <a:spcPct val="100000"/>
                        </a:lnSpc>
                        <a:spcBef>
                          <a:spcPts val="300"/>
                        </a:spcBef>
                        <a:spcAft>
                          <a:spcPts val="300"/>
                        </a:spcAft>
                        <a:buFont typeface="Wingdings" pitchFamily="2" charset="2"/>
                        <a:buChar char="q"/>
                      </a:pPr>
                      <a:r>
                        <a:rPr lang="en-US" sz="1400" dirty="0">
                          <a:solidFill>
                            <a:schemeClr val="tx1"/>
                          </a:solidFill>
                          <a:effectLst/>
                          <a:latin typeface="Montserrat" pitchFamily="2" charset="77"/>
                        </a:rPr>
                        <a:t>Pride Learning Community</a:t>
                      </a:r>
                      <a:endParaRPr lang="en-US" sz="14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l">
                        <a:lnSpc>
                          <a:spcPct val="115000"/>
                        </a:lnSpc>
                        <a:spcBef>
                          <a:spcPts val="300"/>
                        </a:spcBef>
                        <a:spcAft>
                          <a:spcPts val="300"/>
                        </a:spcAft>
                      </a:pPr>
                      <a:r>
                        <a:rPr lang="en-US" sz="1100" dirty="0">
                          <a:solidFill>
                            <a:schemeClr val="tx1"/>
                          </a:solidFill>
                          <a:effectLst/>
                          <a:latin typeface="Montserrat" pitchFamily="2" charset="77"/>
                        </a:rPr>
                        <a:t> </a:t>
                      </a:r>
                      <a:endParaRPr lang="en-US" sz="1100" dirty="0">
                        <a:solidFill>
                          <a:schemeClr val="tx1"/>
                        </a:solidFill>
                        <a:effectLst/>
                        <a:latin typeface="Montserrat" pitchFamily="2" charset="77"/>
                        <a:ea typeface="Times New Roman" panose="02020603050405020304" pitchFamily="18" charset="0"/>
                        <a:cs typeface="Times New Roman" panose="02020603050405020304" pitchFamily="18" charset="0"/>
                      </a:endParaRPr>
                    </a:p>
                  </a:txBody>
                  <a:tcPr marL="48509" marR="48509" marT="0" marB="0">
                    <a:lnL w="6350" cap="flat" cmpd="sng" algn="ctr">
                      <a:solidFill>
                        <a:schemeClr val="accent3"/>
                      </a:solidFill>
                      <a:prstDash val="solid"/>
                      <a:round/>
                      <a:headEnd type="none" w="med" len="med"/>
                      <a:tailEnd type="none" w="med" len="med"/>
                    </a:lnL>
                    <a:lnR w="28575" cap="flat" cmpd="sng" algn="ctr">
                      <a:solidFill>
                        <a:schemeClr val="accent5"/>
                      </a:solidFill>
                      <a:prstDash val="solid"/>
                      <a:round/>
                      <a:headEnd type="none" w="med" len="med"/>
                      <a:tailEnd type="none" w="med" len="med"/>
                    </a:lnR>
                    <a:lnT w="6350" cap="flat" cmpd="sng" algn="ctr">
                      <a:solidFill>
                        <a:schemeClr val="accent3"/>
                      </a:solidFill>
                      <a:prstDash val="solid"/>
                      <a:round/>
                      <a:headEnd type="none" w="med" len="med"/>
                      <a:tailEnd type="none" w="med" len="med"/>
                    </a:lnT>
                    <a:lnB w="285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1936092"/>
                  </a:ext>
                </a:extLst>
              </a:tr>
            </a:tbl>
          </a:graphicData>
        </a:graphic>
      </p:graphicFrame>
      <p:pic>
        <p:nvPicPr>
          <p:cNvPr id="11" name="Picture 10">
            <a:extLst>
              <a:ext uri="{FF2B5EF4-FFF2-40B4-BE49-F238E27FC236}">
                <a16:creationId xmlns:a16="http://schemas.microsoft.com/office/drawing/2014/main" id="{DCF05B09-019D-235B-01DC-FDE9DDEBAC5C}"/>
              </a:ext>
            </a:extLst>
          </p:cNvPr>
          <p:cNvPicPr>
            <a:picLocks noChangeAspect="1"/>
          </p:cNvPicPr>
          <p:nvPr/>
        </p:nvPicPr>
        <p:blipFill>
          <a:blip r:embed="rId2"/>
          <a:srcRect/>
          <a:stretch/>
        </p:blipFill>
        <p:spPr>
          <a:xfrm>
            <a:off x="528329" y="1084613"/>
            <a:ext cx="954877" cy="964523"/>
          </a:xfrm>
          <a:prstGeom prst="rect">
            <a:avLst/>
          </a:prstGeom>
        </p:spPr>
      </p:pic>
      <p:grpSp>
        <p:nvGrpSpPr>
          <p:cNvPr id="15" name="Group 14">
            <a:extLst>
              <a:ext uri="{FF2B5EF4-FFF2-40B4-BE49-F238E27FC236}">
                <a16:creationId xmlns:a16="http://schemas.microsoft.com/office/drawing/2014/main" id="{D7DE3CAA-0069-3B3C-E79F-8D27F9B5C758}"/>
              </a:ext>
            </a:extLst>
          </p:cNvPr>
          <p:cNvGrpSpPr/>
          <p:nvPr/>
        </p:nvGrpSpPr>
        <p:grpSpPr>
          <a:xfrm>
            <a:off x="525718" y="2928284"/>
            <a:ext cx="2503579" cy="1001431"/>
            <a:chOff x="9156510" y="505016"/>
            <a:chExt cx="2503579" cy="1001431"/>
          </a:xfrm>
        </p:grpSpPr>
        <p:sp>
          <p:nvSpPr>
            <p:cNvPr id="16" name="Chevron 15">
              <a:extLst>
                <a:ext uri="{FF2B5EF4-FFF2-40B4-BE49-F238E27FC236}">
                  <a16:creationId xmlns:a16="http://schemas.microsoft.com/office/drawing/2014/main" id="{575A66CB-B703-ACDA-51C4-DC4755522130}"/>
                </a:ext>
              </a:extLst>
            </p:cNvPr>
            <p:cNvSpPr/>
            <p:nvPr/>
          </p:nvSpPr>
          <p:spPr>
            <a:xfrm>
              <a:off x="9156510" y="505016"/>
              <a:ext cx="2503579" cy="1001431"/>
            </a:xfrm>
            <a:prstGeom prst="chevron">
              <a:avLst/>
            </a:prstGeom>
          </p:spPr>
          <p:style>
            <a:lnRef idx="0">
              <a:schemeClr val="lt1">
                <a:hueOff val="0"/>
                <a:satOff val="0"/>
                <a:lumOff val="0"/>
                <a:alphaOff val="0"/>
              </a:schemeClr>
            </a:lnRef>
            <a:fillRef idx="3">
              <a:schemeClr val="accent4">
                <a:hueOff val="10837927"/>
                <a:satOff val="25332"/>
                <a:lumOff val="-1568"/>
                <a:alphaOff val="0"/>
              </a:schemeClr>
            </a:fillRef>
            <a:effectRef idx="3">
              <a:schemeClr val="accent4">
                <a:hueOff val="10837927"/>
                <a:satOff val="25332"/>
                <a:lumOff val="-1568"/>
                <a:alphaOff val="0"/>
              </a:schemeClr>
            </a:effectRef>
            <a:fontRef idx="minor">
              <a:schemeClr val="lt1"/>
            </a:fontRef>
          </p:style>
        </p:sp>
        <p:sp>
          <p:nvSpPr>
            <p:cNvPr id="17" name="Chevron 4">
              <a:extLst>
                <a:ext uri="{FF2B5EF4-FFF2-40B4-BE49-F238E27FC236}">
                  <a16:creationId xmlns:a16="http://schemas.microsoft.com/office/drawing/2014/main" id="{0641110E-4EC4-99DE-6D66-03F69D271A2F}"/>
                </a:ext>
              </a:extLst>
            </p:cNvPr>
            <p:cNvSpPr txBox="1"/>
            <p:nvPr/>
          </p:nvSpPr>
          <p:spPr>
            <a:xfrm>
              <a:off x="9657226" y="505016"/>
              <a:ext cx="1502148" cy="10014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i="1" kern="1200" dirty="0">
                  <a:latin typeface="Montserrat" pitchFamily="2" charset="77"/>
                </a:rPr>
                <a:t>Year 1–5</a:t>
              </a:r>
              <a:endParaRPr lang="en-US" sz="1050" i="1" kern="1200" dirty="0">
                <a:latin typeface="Montserrat" pitchFamily="2" charset="77"/>
              </a:endParaRPr>
            </a:p>
          </p:txBody>
        </p:sp>
      </p:grpSp>
      <p:sp>
        <p:nvSpPr>
          <p:cNvPr id="18" name="Title 5">
            <a:extLst>
              <a:ext uri="{FF2B5EF4-FFF2-40B4-BE49-F238E27FC236}">
                <a16:creationId xmlns:a16="http://schemas.microsoft.com/office/drawing/2014/main" id="{6BFB0636-66B8-4066-44F9-D68C498FCA3C}"/>
              </a:ext>
            </a:extLst>
          </p:cNvPr>
          <p:cNvSpPr txBox="1">
            <a:spLocks/>
          </p:cNvSpPr>
          <p:nvPr/>
        </p:nvSpPr>
        <p:spPr>
          <a:xfrm>
            <a:off x="1617785" y="633046"/>
            <a:ext cx="10045886" cy="1479586"/>
          </a:xfrm>
          <a:prstGeom prst="rect">
            <a:avLst/>
          </a:prstGeom>
          <a:noFill/>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4000" b="1" i="1" kern="1200">
                <a:solidFill>
                  <a:schemeClr val="tx1"/>
                </a:solidFill>
                <a:latin typeface="Montserrat" pitchFamily="2" charset="77"/>
                <a:ea typeface="+mj-ea"/>
                <a:cs typeface="+mj-cs"/>
              </a:defRPr>
            </a:lvl1pPr>
          </a:lstStyle>
          <a:p>
            <a:r>
              <a:rPr lang="en-US" sz="3600" dirty="0"/>
              <a:t>Affirming our SJECCD LGBTQ+ Community Development Plan</a:t>
            </a:r>
          </a:p>
        </p:txBody>
      </p:sp>
    </p:spTree>
    <p:extLst>
      <p:ext uri="{BB962C8B-B14F-4D97-AF65-F5344CB8AC3E}">
        <p14:creationId xmlns:p14="http://schemas.microsoft.com/office/powerpoint/2010/main" val="109021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DB7A-BD44-122B-1238-1AF08359B316}"/>
              </a:ext>
            </a:extLst>
          </p:cNvPr>
          <p:cNvSpPr>
            <a:spLocks noGrp="1"/>
          </p:cNvSpPr>
          <p:nvPr>
            <p:ph type="title"/>
          </p:nvPr>
        </p:nvSpPr>
        <p:spPr/>
        <p:txBody>
          <a:bodyPr/>
          <a:lstStyle/>
          <a:p>
            <a:r>
              <a:rPr lang="en-US" dirty="0"/>
              <a:t>Questions</a:t>
            </a:r>
          </a:p>
        </p:txBody>
      </p:sp>
      <p:pic>
        <p:nvPicPr>
          <p:cNvPr id="13" name="Picture 12">
            <a:extLst>
              <a:ext uri="{FF2B5EF4-FFF2-40B4-BE49-F238E27FC236}">
                <a16:creationId xmlns:a16="http://schemas.microsoft.com/office/drawing/2014/main" id="{C89192B7-0133-6FE4-8337-D440F130E7CE}"/>
              </a:ext>
            </a:extLst>
          </p:cNvPr>
          <p:cNvPicPr>
            <a:picLocks noChangeAspect="1"/>
          </p:cNvPicPr>
          <p:nvPr/>
        </p:nvPicPr>
        <p:blipFill>
          <a:blip r:embed="rId2"/>
          <a:srcRect/>
          <a:stretch/>
        </p:blipFill>
        <p:spPr>
          <a:xfrm>
            <a:off x="1177413" y="3044472"/>
            <a:ext cx="9837173" cy="2936422"/>
          </a:xfrm>
          <a:prstGeom prst="rect">
            <a:avLst/>
          </a:prstGeom>
        </p:spPr>
      </p:pic>
    </p:spTree>
    <p:extLst>
      <p:ext uri="{BB962C8B-B14F-4D97-AF65-F5344CB8AC3E}">
        <p14:creationId xmlns:p14="http://schemas.microsoft.com/office/powerpoint/2010/main" val="137004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4805-2533-7518-1040-B828C3FA8CDB}"/>
              </a:ext>
            </a:extLst>
          </p:cNvPr>
          <p:cNvSpPr>
            <a:spLocks noGrp="1"/>
          </p:cNvSpPr>
          <p:nvPr>
            <p:ph type="title"/>
          </p:nvPr>
        </p:nvSpPr>
        <p:spPr/>
        <p:txBody>
          <a:bodyPr/>
          <a:lstStyle/>
          <a:p>
            <a:r>
              <a:rPr lang="en-US" dirty="0"/>
              <a:t>Executive Summary</a:t>
            </a:r>
          </a:p>
        </p:txBody>
      </p:sp>
      <p:sp>
        <p:nvSpPr>
          <p:cNvPr id="3" name="Content Placeholder 2">
            <a:extLst>
              <a:ext uri="{FF2B5EF4-FFF2-40B4-BE49-F238E27FC236}">
                <a16:creationId xmlns:a16="http://schemas.microsoft.com/office/drawing/2014/main" id="{1B3F0BF6-4BAB-5455-22F2-A6D48F058899}"/>
              </a:ext>
            </a:extLst>
          </p:cNvPr>
          <p:cNvSpPr>
            <a:spLocks noGrp="1"/>
          </p:cNvSpPr>
          <p:nvPr>
            <p:ph sz="half" idx="1"/>
          </p:nvPr>
        </p:nvSpPr>
        <p:spPr>
          <a:xfrm>
            <a:off x="525716" y="2521886"/>
            <a:ext cx="5250762" cy="3278840"/>
          </a:xfrm>
        </p:spPr>
        <p:txBody>
          <a:bodyPr>
            <a:noAutofit/>
          </a:bodyPr>
          <a:lstStyle/>
          <a:p>
            <a:r>
              <a:rPr lang="en-US" sz="1400" dirty="0"/>
              <a:t>The San José Evergreen Valley Community College District ("District”) is committed to the District’s LGBTQ+ community of students and employees. The District supports and unconditionally protects the rights, freedoms, and equality of Lesbian, Gay, Bisexual, Transgender, Non-Binary, Gender Nonconforming, and Queer people (Board Resolution No. 060821-2).</a:t>
            </a:r>
          </a:p>
          <a:p>
            <a:r>
              <a:rPr lang="en-US" sz="1400" dirty="0"/>
              <a:t>The District also supports training/celebration events to deepen understanding of LGBTQ+ issues and the adoption/implementation/enforcement of LGBTQ+ affirming policies that ensure the safety and educational achievement of LGBTQ+ students and employees (Board Resolution No. 060821-2). </a:t>
            </a:r>
          </a:p>
        </p:txBody>
      </p:sp>
      <p:sp>
        <p:nvSpPr>
          <p:cNvPr id="4" name="Content Placeholder 3">
            <a:extLst>
              <a:ext uri="{FF2B5EF4-FFF2-40B4-BE49-F238E27FC236}">
                <a16:creationId xmlns:a16="http://schemas.microsoft.com/office/drawing/2014/main" id="{6D23EC81-ED6F-7021-3245-5A9E92C65E81}"/>
              </a:ext>
            </a:extLst>
          </p:cNvPr>
          <p:cNvSpPr>
            <a:spLocks noGrp="1"/>
          </p:cNvSpPr>
          <p:nvPr>
            <p:ph sz="half" idx="2"/>
          </p:nvPr>
        </p:nvSpPr>
        <p:spPr>
          <a:xfrm>
            <a:off x="5992135" y="2521885"/>
            <a:ext cx="5212313" cy="3278841"/>
          </a:xfrm>
        </p:spPr>
        <p:txBody>
          <a:bodyPr>
            <a:normAutofit/>
          </a:bodyPr>
          <a:lstStyle/>
          <a:p>
            <a:r>
              <a:rPr lang="en-US" sz="1400" dirty="0"/>
              <a:t>The District will leverage the CCCO funding annually for the first four years to cultivate an affirming LGBTQ+ culture and curriculum where the culmination is creating LGBTQ+ learning communities at San José City College and Evergreen Valley College during the fifth year.</a:t>
            </a:r>
          </a:p>
          <a:p>
            <a:r>
              <a:rPr lang="en-US" sz="1400" dirty="0"/>
              <a:t>Specifically, the District coordinated its commitment to LGBTQ+ students and employees into a five-year plan delineated by the following strategic priorities: Building an Affirming LGBTQ+ Culture on Campus; Building an Affirming LGBTQ+ Curriculum; and Affirmation in Action.</a:t>
            </a:r>
          </a:p>
        </p:txBody>
      </p:sp>
      <p:pic>
        <p:nvPicPr>
          <p:cNvPr id="7" name="Picture 6" descr="Photo of people at an outdoor pride rally holding rainbow pride flags">
            <a:extLst>
              <a:ext uri="{FF2B5EF4-FFF2-40B4-BE49-F238E27FC236}">
                <a16:creationId xmlns:a16="http://schemas.microsoft.com/office/drawing/2014/main" id="{F3D1C49D-E17A-27D4-EBB1-818E36EF148F}"/>
              </a:ext>
            </a:extLst>
          </p:cNvPr>
          <p:cNvPicPr>
            <a:picLocks noChangeAspect="1"/>
          </p:cNvPicPr>
          <p:nvPr/>
        </p:nvPicPr>
        <p:blipFill rotWithShape="1">
          <a:blip r:embed="rId2"/>
          <a:srcRect l="3164" r="9421" b="3985"/>
          <a:stretch/>
        </p:blipFill>
        <p:spPr>
          <a:xfrm>
            <a:off x="7683062" y="-1"/>
            <a:ext cx="3521387" cy="2335687"/>
          </a:xfrm>
          <a:prstGeom prst="rect">
            <a:avLst/>
          </a:prstGeom>
          <a:effectLst>
            <a:outerShdw blurRad="237059" dist="38100" dir="5400000" sx="102477" sy="102477" algn="t" rotWithShape="0">
              <a:prstClr val="black">
                <a:alpha val="38000"/>
              </a:prstClr>
            </a:outerShdw>
          </a:effectLst>
        </p:spPr>
      </p:pic>
    </p:spTree>
    <p:extLst>
      <p:ext uri="{BB962C8B-B14F-4D97-AF65-F5344CB8AC3E}">
        <p14:creationId xmlns:p14="http://schemas.microsoft.com/office/powerpoint/2010/main" val="1902139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94A14-28B1-1785-ADF3-ECF0F9640DF5}"/>
              </a:ext>
            </a:extLst>
          </p:cNvPr>
          <p:cNvSpPr>
            <a:spLocks noGrp="1"/>
          </p:cNvSpPr>
          <p:nvPr>
            <p:ph type="title"/>
          </p:nvPr>
        </p:nvSpPr>
        <p:spPr>
          <a:xfrm>
            <a:off x="525718" y="900114"/>
            <a:ext cx="8082254" cy="1212518"/>
          </a:xfrm>
        </p:spPr>
        <p:txBody>
          <a:bodyPr>
            <a:normAutofit/>
          </a:bodyPr>
          <a:lstStyle/>
          <a:p>
            <a:r>
              <a:rPr lang="en-US" sz="3600" dirty="0"/>
              <a:t>Affirming our SJECCD LGBTQ+ Community Development Plan</a:t>
            </a:r>
          </a:p>
        </p:txBody>
      </p:sp>
      <p:sp>
        <p:nvSpPr>
          <p:cNvPr id="5" name="Rectangle 4">
            <a:extLst>
              <a:ext uri="{FF2B5EF4-FFF2-40B4-BE49-F238E27FC236}">
                <a16:creationId xmlns:a16="http://schemas.microsoft.com/office/drawing/2014/main" id="{E2E88B5A-88D0-1F64-D2E5-122956D72EFA}"/>
              </a:ext>
            </a:extLst>
          </p:cNvPr>
          <p:cNvSpPr/>
          <p:nvPr/>
        </p:nvSpPr>
        <p:spPr>
          <a:xfrm>
            <a:off x="525718" y="2720667"/>
            <a:ext cx="6455995" cy="2898742"/>
          </a:xfrm>
          <a:prstGeom prst="rect">
            <a:avLst/>
          </a:prstGeom>
        </p:spPr>
        <p:txBody>
          <a:bodyPr wrap="square">
            <a:spAutoFit/>
          </a:bodyPr>
          <a:lstStyle/>
          <a:p>
            <a:pPr>
              <a:lnSpc>
                <a:spcPct val="115000"/>
              </a:lnSpc>
              <a:spcAft>
                <a:spcPts val="1000"/>
              </a:spcAft>
            </a:pPr>
            <a:r>
              <a:rPr lang="en-US" sz="2000" i="1" dirty="0">
                <a:latin typeface="Montserrat" pitchFamily="2" charset="77"/>
                <a:ea typeface="Times New Roman" panose="02020603050405020304" pitchFamily="18" charset="0"/>
                <a:cs typeface="Times New Roman" panose="02020603050405020304" pitchFamily="18" charset="0"/>
              </a:rPr>
              <a:t>The District will leverage the CCCO funding annually within a five-year plan. Specifically, the District coordinated its commitment to LGBTQ+ students and employees into a five-year plan delineated by the following strategic priorities: Building an Affirming LGBTQ+ Culture on Campus; Building an Affirming LGBTQ+ Curriculum; and Affirmation in Action.</a:t>
            </a:r>
            <a:endParaRPr lang="en-US" sz="2000" i="1" dirty="0">
              <a:effectLst/>
              <a:latin typeface="Montserrat" pitchFamily="2" charset="77"/>
              <a:ea typeface="Times New Roman" panose="02020603050405020304" pitchFamily="18" charset="0"/>
              <a:cs typeface="Times New Roman" panose="02020603050405020304" pitchFamily="18" charset="0"/>
            </a:endParaRPr>
          </a:p>
        </p:txBody>
      </p:sp>
      <p:pic>
        <p:nvPicPr>
          <p:cNvPr id="9" name="docshape2" descr="Evergreen Community College logo with a progress pride flag as the logo background">
            <a:extLst>
              <a:ext uri="{FF2B5EF4-FFF2-40B4-BE49-F238E27FC236}">
                <a16:creationId xmlns:a16="http://schemas.microsoft.com/office/drawing/2014/main" id="{D5337215-4D64-3FEE-EE06-13FC14310236}"/>
              </a:ext>
            </a:extLst>
          </p:cNvPr>
          <p:cNvPicPr>
            <a:picLocks/>
          </p:cNvPicPr>
          <p:nvPr/>
        </p:nvPicPr>
        <p:blipFill rotWithShape="1">
          <a:blip r:embed="rId2" cstate="print">
            <a:extLst>
              <a:ext uri="{28A0092B-C50C-407E-A947-70E740481C1C}">
                <a14:useLocalDpi xmlns:a14="http://schemas.microsoft.com/office/drawing/2010/main" val="0"/>
              </a:ext>
            </a:extLst>
          </a:blip>
          <a:srcRect t="-1" b="-46522"/>
          <a:stretch/>
        </p:blipFill>
        <p:spPr bwMode="auto">
          <a:xfrm>
            <a:off x="8717919" y="900114"/>
            <a:ext cx="1424247" cy="1793695"/>
          </a:xfrm>
          <a:prstGeom prst="rect">
            <a:avLst/>
          </a:prstGeom>
          <a:noFill/>
          <a:ln>
            <a:noFill/>
          </a:ln>
          <a:extLst>
            <a:ext uri="{53640926-AAD7-44D8-BBD7-CCE9431645EC}">
              <a14:shadowObscured xmlns:a14="http://schemas.microsoft.com/office/drawing/2010/main"/>
            </a:ext>
          </a:extLst>
        </p:spPr>
      </p:pic>
      <p:pic>
        <p:nvPicPr>
          <p:cNvPr id="10" name="docshape2" descr="San José Community College logo with a progress pride flag as the logo background">
            <a:extLst>
              <a:ext uri="{FF2B5EF4-FFF2-40B4-BE49-F238E27FC236}">
                <a16:creationId xmlns:a16="http://schemas.microsoft.com/office/drawing/2014/main" id="{FF9A142D-AC88-A90F-80B4-C2A5C0A01635}"/>
              </a:ext>
            </a:extLst>
          </p:cNvPr>
          <p:cNvPicPr>
            <a:picLocks/>
          </p:cNvPicPr>
          <p:nvPr/>
        </p:nvPicPr>
        <p:blipFill rotWithShape="1">
          <a:blip r:embed="rId3" cstate="print">
            <a:extLst>
              <a:ext uri="{28A0092B-C50C-407E-A947-70E740481C1C}">
                <a14:useLocalDpi xmlns:a14="http://schemas.microsoft.com/office/drawing/2010/main" val="0"/>
              </a:ext>
            </a:extLst>
          </a:blip>
          <a:srcRect b="-32146"/>
          <a:stretch/>
        </p:blipFill>
        <p:spPr bwMode="auto">
          <a:xfrm>
            <a:off x="10412134" y="900114"/>
            <a:ext cx="856690" cy="1617002"/>
          </a:xfrm>
          <a:prstGeom prst="rect">
            <a:avLst/>
          </a:prstGeom>
          <a:noFill/>
          <a:ln>
            <a:noFill/>
          </a:ln>
          <a:extLst>
            <a:ext uri="{53640926-AAD7-44D8-BBD7-CCE9431645EC}">
              <a14:shadowObscured xmlns:a14="http://schemas.microsoft.com/office/drawing/2010/main"/>
            </a:ext>
          </a:extLst>
        </p:spPr>
      </p:pic>
      <p:pic>
        <p:nvPicPr>
          <p:cNvPr id="12" name="image7.png" descr="Cut out image of three people walking with the Pride and trans flags draped over them ">
            <a:extLst>
              <a:ext uri="{FF2B5EF4-FFF2-40B4-BE49-F238E27FC236}">
                <a16:creationId xmlns:a16="http://schemas.microsoft.com/office/drawing/2014/main" id="{3D4C542E-2707-717E-6A38-78CF565EB9B4}"/>
              </a:ext>
            </a:extLst>
          </p:cNvPr>
          <p:cNvPicPr>
            <a:picLocks noChangeAspect="1"/>
          </p:cNvPicPr>
          <p:nvPr/>
        </p:nvPicPr>
        <p:blipFill>
          <a:blip r:embed="rId4" cstate="print"/>
          <a:stretch>
            <a:fillRect/>
          </a:stretch>
        </p:blipFill>
        <p:spPr>
          <a:xfrm>
            <a:off x="5079999" y="2679667"/>
            <a:ext cx="6073675" cy="3278219"/>
          </a:xfrm>
          <a:prstGeom prst="rect">
            <a:avLst/>
          </a:prstGeom>
        </p:spPr>
      </p:pic>
    </p:spTree>
    <p:extLst>
      <p:ext uri="{BB962C8B-B14F-4D97-AF65-F5344CB8AC3E}">
        <p14:creationId xmlns:p14="http://schemas.microsoft.com/office/powerpoint/2010/main" val="323887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53A81-E45E-076E-A6A3-3515C80EF33D}"/>
              </a:ext>
            </a:extLst>
          </p:cNvPr>
          <p:cNvSpPr>
            <a:spLocks noGrp="1"/>
          </p:cNvSpPr>
          <p:nvPr>
            <p:ph type="title"/>
          </p:nvPr>
        </p:nvSpPr>
        <p:spPr>
          <a:xfrm>
            <a:off x="525718" y="871370"/>
            <a:ext cx="7875332" cy="1241262"/>
          </a:xfrm>
        </p:spPr>
        <p:txBody>
          <a:bodyPr>
            <a:normAutofit fontScale="90000"/>
          </a:bodyPr>
          <a:lstStyle/>
          <a:p>
            <a:r>
              <a:rPr lang="en-US" dirty="0"/>
              <a:t>Affirming our SJECCD LGBTQ+ Community Development Plan</a:t>
            </a:r>
          </a:p>
        </p:txBody>
      </p:sp>
      <p:sp>
        <p:nvSpPr>
          <p:cNvPr id="10" name="Rectangle 9">
            <a:extLst>
              <a:ext uri="{FF2B5EF4-FFF2-40B4-BE49-F238E27FC236}">
                <a16:creationId xmlns:a16="http://schemas.microsoft.com/office/drawing/2014/main" id="{2D7F2B21-D0D8-3557-5BF7-C539ECC7239C}"/>
              </a:ext>
            </a:extLst>
          </p:cNvPr>
          <p:cNvSpPr/>
          <p:nvPr/>
        </p:nvSpPr>
        <p:spPr>
          <a:xfrm>
            <a:off x="525718" y="2547656"/>
            <a:ext cx="11200117" cy="3117777"/>
          </a:xfrm>
          <a:prstGeom prst="rect">
            <a:avLst/>
          </a:prstGeom>
        </p:spPr>
        <p:txBody>
          <a:bodyPr wrap="square">
            <a:spAutoFit/>
          </a:bodyPr>
          <a:lstStyle/>
          <a:p>
            <a:pPr marL="91440" marR="0">
              <a:lnSpc>
                <a:spcPct val="115000"/>
              </a:lnSpc>
              <a:spcBef>
                <a:spcPts val="600"/>
              </a:spcBef>
              <a:spcAft>
                <a:spcPts val="600"/>
              </a:spcAft>
            </a:pPr>
            <a:r>
              <a:rPr lang="en-US" sz="2800" spc="25" dirty="0">
                <a:latin typeface="Montserrat" pitchFamily="2" charset="77"/>
              </a:rPr>
              <a:t>Core Qualities to Implement:</a:t>
            </a:r>
          </a:p>
          <a:p>
            <a:pPr marL="91440">
              <a:lnSpc>
                <a:spcPct val="115000"/>
              </a:lnSpc>
              <a:spcBef>
                <a:spcPts val="600"/>
              </a:spcBef>
              <a:spcAft>
                <a:spcPts val="600"/>
              </a:spcAft>
            </a:pPr>
            <a:r>
              <a:rPr lang="en-US" dirty="0">
                <a:latin typeface="Montserrat" pitchFamily="2" charset="77"/>
              </a:rPr>
              <a:t>Core qualities are provided by The Campus Pride Index, which is a vital tool for assisting campuses in learning ways to improve their LGBTQ campus life</a:t>
            </a:r>
          </a:p>
          <a:p>
            <a:pPr marL="1257300" lvl="2" indent="-342900">
              <a:spcAft>
                <a:spcPts val="200"/>
              </a:spcAft>
              <a:buFont typeface="Courier New" panose="02070309020205020404" pitchFamily="49" charset="0"/>
              <a:buChar char="o"/>
            </a:pPr>
            <a:r>
              <a:rPr lang="en-US" sz="1400" dirty="0">
                <a:latin typeface="Montserrat" pitchFamily="2" charset="77"/>
              </a:rPr>
              <a:t>LGBTQ Policy Inclusion</a:t>
            </a:r>
          </a:p>
          <a:p>
            <a:pPr marL="1257300" lvl="2" indent="-342900">
              <a:spcAft>
                <a:spcPts val="200"/>
              </a:spcAft>
              <a:buFont typeface="Courier New" panose="02070309020205020404" pitchFamily="49" charset="0"/>
              <a:buChar char="o"/>
            </a:pPr>
            <a:r>
              <a:rPr lang="en-US" sz="1400" dirty="0">
                <a:latin typeface="Montserrat" pitchFamily="2" charset="77"/>
              </a:rPr>
              <a:t>LGBTQ Support &amp; Institutional Commitment</a:t>
            </a:r>
          </a:p>
          <a:p>
            <a:pPr marL="1257300" lvl="2" indent="-342900">
              <a:spcAft>
                <a:spcPts val="200"/>
              </a:spcAft>
              <a:buFont typeface="Courier New" panose="02070309020205020404" pitchFamily="49" charset="0"/>
              <a:buChar char="o"/>
            </a:pPr>
            <a:r>
              <a:rPr lang="en-US" sz="1400" dirty="0">
                <a:latin typeface="Montserrat" pitchFamily="2" charset="77"/>
              </a:rPr>
              <a:t>LGBTQ Academic Life</a:t>
            </a:r>
          </a:p>
          <a:p>
            <a:pPr marL="1257300" lvl="2" indent="-342900">
              <a:spcAft>
                <a:spcPts val="200"/>
              </a:spcAft>
              <a:buFont typeface="Courier New" panose="02070309020205020404" pitchFamily="49" charset="0"/>
              <a:buChar char="o"/>
            </a:pPr>
            <a:r>
              <a:rPr lang="en-US" sz="1400" dirty="0">
                <a:latin typeface="Montserrat" pitchFamily="2" charset="77"/>
              </a:rPr>
              <a:t>LGBTQ Student Life</a:t>
            </a:r>
          </a:p>
          <a:p>
            <a:pPr marL="1257300" lvl="2" indent="-342900">
              <a:spcAft>
                <a:spcPts val="200"/>
              </a:spcAft>
              <a:buFont typeface="Courier New" panose="02070309020205020404" pitchFamily="49" charset="0"/>
              <a:buChar char="o"/>
            </a:pPr>
            <a:r>
              <a:rPr lang="en-US" sz="1400" dirty="0">
                <a:latin typeface="Montserrat" pitchFamily="2" charset="77"/>
              </a:rPr>
              <a:t>LGBTQ Campus Safety</a:t>
            </a:r>
          </a:p>
          <a:p>
            <a:pPr marL="1257300" lvl="2" indent="-342900">
              <a:spcAft>
                <a:spcPts val="200"/>
              </a:spcAft>
              <a:buFont typeface="Courier New" panose="02070309020205020404" pitchFamily="49" charset="0"/>
              <a:buChar char="o"/>
            </a:pPr>
            <a:r>
              <a:rPr lang="en-US" sz="1400" dirty="0">
                <a:latin typeface="Montserrat" pitchFamily="2" charset="77"/>
              </a:rPr>
              <a:t>LGBTQ Counseling &amp; Health</a:t>
            </a:r>
          </a:p>
          <a:p>
            <a:pPr marL="1257300" lvl="2" indent="-342900">
              <a:spcAft>
                <a:spcPts val="200"/>
              </a:spcAft>
              <a:buFont typeface="Courier New" panose="02070309020205020404" pitchFamily="49" charset="0"/>
              <a:buChar char="o"/>
            </a:pPr>
            <a:r>
              <a:rPr lang="en-US" sz="1400" dirty="0">
                <a:latin typeface="Montserrat" pitchFamily="2" charset="77"/>
              </a:rPr>
              <a:t>LGBTQ Recruitment &amp; Retention</a:t>
            </a:r>
          </a:p>
        </p:txBody>
      </p:sp>
      <p:pic>
        <p:nvPicPr>
          <p:cNvPr id="15" name="image3.jpeg" descr="Photograph of pride flag at an outdoor event ">
            <a:extLst>
              <a:ext uri="{FF2B5EF4-FFF2-40B4-BE49-F238E27FC236}">
                <a16:creationId xmlns:a16="http://schemas.microsoft.com/office/drawing/2014/main" id="{DE096DC2-6886-541D-F673-DAC91CC5E02C}"/>
              </a:ext>
            </a:extLst>
          </p:cNvPr>
          <p:cNvPicPr>
            <a:picLocks noChangeAspect="1"/>
          </p:cNvPicPr>
          <p:nvPr/>
        </p:nvPicPr>
        <p:blipFill rotWithShape="1">
          <a:blip r:embed="rId2" cstate="print"/>
          <a:srcRect l="20344" r="7592" b="19822"/>
          <a:stretch/>
        </p:blipFill>
        <p:spPr bwMode="auto">
          <a:xfrm>
            <a:off x="8571949" y="0"/>
            <a:ext cx="3153886" cy="1973943"/>
          </a:xfrm>
          <a:prstGeom prst="rect">
            <a:avLst/>
          </a:prstGeom>
          <a:ln>
            <a:noFill/>
          </a:ln>
          <a:effectLst>
            <a:outerShdw blurRad="228600" dist="38100" dir="5400000" sx="102000" sy="102000" algn="tl" rotWithShape="0">
              <a:prstClr val="black">
                <a:alpha val="38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7452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53A81-E45E-076E-A6A3-3515C80EF33D}"/>
              </a:ext>
            </a:extLst>
          </p:cNvPr>
          <p:cNvSpPr>
            <a:spLocks noGrp="1"/>
          </p:cNvSpPr>
          <p:nvPr>
            <p:ph type="title"/>
          </p:nvPr>
        </p:nvSpPr>
        <p:spPr>
          <a:xfrm>
            <a:off x="525718" y="871370"/>
            <a:ext cx="7905399" cy="1241262"/>
          </a:xfrm>
        </p:spPr>
        <p:txBody>
          <a:bodyPr>
            <a:normAutofit fontScale="90000"/>
          </a:bodyPr>
          <a:lstStyle/>
          <a:p>
            <a:r>
              <a:rPr lang="en-US" dirty="0"/>
              <a:t>Affirming our SJECCD LGBTQ+ Community Development Plan</a:t>
            </a:r>
          </a:p>
        </p:txBody>
      </p:sp>
      <p:sp>
        <p:nvSpPr>
          <p:cNvPr id="11" name="Rectangle 10">
            <a:extLst>
              <a:ext uri="{FF2B5EF4-FFF2-40B4-BE49-F238E27FC236}">
                <a16:creationId xmlns:a16="http://schemas.microsoft.com/office/drawing/2014/main" id="{CCA583DF-5E44-59BA-424E-FD325ABBA83A}"/>
              </a:ext>
            </a:extLst>
          </p:cNvPr>
          <p:cNvSpPr/>
          <p:nvPr/>
        </p:nvSpPr>
        <p:spPr>
          <a:xfrm>
            <a:off x="525718" y="2547656"/>
            <a:ext cx="9163972" cy="2799741"/>
          </a:xfrm>
          <a:prstGeom prst="rect">
            <a:avLst/>
          </a:prstGeom>
        </p:spPr>
        <p:txBody>
          <a:bodyPr wrap="square">
            <a:spAutoFit/>
          </a:bodyPr>
          <a:lstStyle/>
          <a:p>
            <a:pPr marL="91440" marR="0">
              <a:lnSpc>
                <a:spcPct val="115000"/>
              </a:lnSpc>
              <a:spcBef>
                <a:spcPts val="600"/>
              </a:spcBef>
              <a:spcAft>
                <a:spcPts val="600"/>
              </a:spcAft>
            </a:pPr>
            <a:r>
              <a:rPr lang="en-US" sz="2800" spc="25" dirty="0">
                <a:latin typeface="Montserrat" pitchFamily="2" charset="77"/>
              </a:rPr>
              <a:t>MAIN OBJECTIVES:</a:t>
            </a:r>
          </a:p>
          <a:p>
            <a:pPr marL="91440">
              <a:lnSpc>
                <a:spcPct val="115000"/>
              </a:lnSpc>
              <a:spcBef>
                <a:spcPts val="600"/>
              </a:spcBef>
              <a:spcAft>
                <a:spcPts val="600"/>
              </a:spcAft>
            </a:pPr>
            <a:r>
              <a:rPr lang="en-US" dirty="0">
                <a:latin typeface="Montserrat" pitchFamily="2" charset="77"/>
              </a:rPr>
              <a:t>Per the 2021-22 Categorical Programs Allocation Report Volume 2, the main objectives of the LGBTQ+ Development Plan is outlined below:</a:t>
            </a:r>
          </a:p>
          <a:p>
            <a:pPr marL="1257300" lvl="2" indent="-342900">
              <a:spcAft>
                <a:spcPts val="200"/>
              </a:spcAft>
              <a:buFont typeface="Courier New" panose="02070309020205020404" pitchFamily="49" charset="0"/>
              <a:buChar char="o"/>
            </a:pPr>
            <a:r>
              <a:rPr lang="en-US" sz="1400" dirty="0">
                <a:latin typeface="Montserrat" pitchFamily="2" charset="77"/>
              </a:rPr>
              <a:t>Ensure the sustainability of LGBTQ+ student support efforts</a:t>
            </a:r>
          </a:p>
          <a:p>
            <a:pPr marL="1257300" lvl="2" indent="-342900">
              <a:spcAft>
                <a:spcPts val="200"/>
              </a:spcAft>
              <a:buFont typeface="Courier New" panose="02070309020205020404" pitchFamily="49" charset="0"/>
              <a:buChar char="o"/>
            </a:pPr>
            <a:r>
              <a:rPr lang="en-US" sz="1400" dirty="0">
                <a:latin typeface="Montserrat" pitchFamily="2" charset="77"/>
              </a:rPr>
              <a:t>Build-out critical service delivery infrastructures that address the unique needs of LGBTQ+ students </a:t>
            </a:r>
          </a:p>
          <a:p>
            <a:pPr marL="1257300" lvl="2" indent="-342900">
              <a:spcAft>
                <a:spcPts val="200"/>
              </a:spcAft>
              <a:buFont typeface="Courier New" panose="02070309020205020404" pitchFamily="49" charset="0"/>
              <a:buChar char="o"/>
            </a:pPr>
            <a:r>
              <a:rPr lang="en-US" sz="1400" dirty="0">
                <a:latin typeface="Montserrat" pitchFamily="2" charset="77"/>
              </a:rPr>
              <a:t>Acknowledge the intersectional identities of students and actively leverage other funding sources (e.g., basic needs, mental health, and appropriate categorical programs) to support LGBTQ+ students holistically</a:t>
            </a:r>
          </a:p>
        </p:txBody>
      </p:sp>
      <p:pic>
        <p:nvPicPr>
          <p:cNvPr id="2" name="Picture 1" descr="Illustrations of hands raised with the progress pride flag as a background">
            <a:extLst>
              <a:ext uri="{FF2B5EF4-FFF2-40B4-BE49-F238E27FC236}">
                <a16:creationId xmlns:a16="http://schemas.microsoft.com/office/drawing/2014/main" id="{A69F7488-F16C-73DF-83C3-5329B537E672}"/>
              </a:ext>
            </a:extLst>
          </p:cNvPr>
          <p:cNvPicPr>
            <a:picLocks noChangeAspect="1"/>
          </p:cNvPicPr>
          <p:nvPr/>
        </p:nvPicPr>
        <p:blipFill>
          <a:blip r:embed="rId2"/>
          <a:srcRect/>
          <a:stretch/>
        </p:blipFill>
        <p:spPr>
          <a:xfrm>
            <a:off x="8893277" y="576078"/>
            <a:ext cx="2676013" cy="1376479"/>
          </a:xfrm>
          <a:prstGeom prst="rect">
            <a:avLst/>
          </a:prstGeom>
        </p:spPr>
      </p:pic>
      <p:pic>
        <p:nvPicPr>
          <p:cNvPr id="7" name="Picture 6">
            <a:extLst>
              <a:ext uri="{FF2B5EF4-FFF2-40B4-BE49-F238E27FC236}">
                <a16:creationId xmlns:a16="http://schemas.microsoft.com/office/drawing/2014/main" id="{64114557-640F-CC86-EA37-1AF602A1916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31117" y="1860996"/>
            <a:ext cx="3760883" cy="108487"/>
          </a:xfrm>
          <a:prstGeom prst="rect">
            <a:avLst/>
          </a:prstGeom>
        </p:spPr>
      </p:pic>
    </p:spTree>
    <p:extLst>
      <p:ext uri="{BB962C8B-B14F-4D97-AF65-F5344CB8AC3E}">
        <p14:creationId xmlns:p14="http://schemas.microsoft.com/office/powerpoint/2010/main" val="128314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53A81-E45E-076E-A6A3-3515C80EF33D}"/>
              </a:ext>
            </a:extLst>
          </p:cNvPr>
          <p:cNvSpPr>
            <a:spLocks noGrp="1"/>
          </p:cNvSpPr>
          <p:nvPr>
            <p:ph type="title"/>
          </p:nvPr>
        </p:nvSpPr>
        <p:spPr>
          <a:xfrm>
            <a:off x="525718" y="871370"/>
            <a:ext cx="7845772" cy="1241262"/>
          </a:xfrm>
        </p:spPr>
        <p:txBody>
          <a:bodyPr>
            <a:normAutofit fontScale="90000"/>
          </a:bodyPr>
          <a:lstStyle/>
          <a:p>
            <a:r>
              <a:rPr lang="en-US" dirty="0"/>
              <a:t>Affirming our SJECCD LGBTQ+ Community Development Plan</a:t>
            </a:r>
          </a:p>
        </p:txBody>
      </p:sp>
      <p:sp>
        <p:nvSpPr>
          <p:cNvPr id="9" name="Rectangle 8">
            <a:extLst>
              <a:ext uri="{FF2B5EF4-FFF2-40B4-BE49-F238E27FC236}">
                <a16:creationId xmlns:a16="http://schemas.microsoft.com/office/drawing/2014/main" id="{789568A2-A684-06B2-F847-BCB6F0DBEB7C}"/>
              </a:ext>
            </a:extLst>
          </p:cNvPr>
          <p:cNvSpPr/>
          <p:nvPr/>
        </p:nvSpPr>
        <p:spPr>
          <a:xfrm>
            <a:off x="525718" y="2547656"/>
            <a:ext cx="4293025" cy="2665794"/>
          </a:xfrm>
          <a:prstGeom prst="rect">
            <a:avLst/>
          </a:prstGeom>
        </p:spPr>
        <p:txBody>
          <a:bodyPr wrap="square">
            <a:spAutoFit/>
          </a:bodyPr>
          <a:lstStyle/>
          <a:p>
            <a:pPr marL="91440" marR="0">
              <a:lnSpc>
                <a:spcPct val="115000"/>
              </a:lnSpc>
              <a:spcBef>
                <a:spcPts val="600"/>
              </a:spcBef>
              <a:spcAft>
                <a:spcPts val="600"/>
              </a:spcAft>
            </a:pPr>
            <a:r>
              <a:rPr lang="en-US" sz="2800" spc="25" dirty="0">
                <a:latin typeface="Montserrat" pitchFamily="2" charset="77"/>
              </a:rPr>
              <a:t>TARGET DEVELOPMENT PROGRAMS:</a:t>
            </a:r>
          </a:p>
          <a:p>
            <a:pPr marL="91440">
              <a:lnSpc>
                <a:spcPct val="115000"/>
              </a:lnSpc>
              <a:spcBef>
                <a:spcPts val="600"/>
              </a:spcBef>
              <a:spcAft>
                <a:spcPts val="600"/>
              </a:spcAft>
            </a:pPr>
            <a:r>
              <a:rPr lang="en-US" dirty="0">
                <a:latin typeface="Montserrat" pitchFamily="2" charset="77"/>
              </a:rPr>
              <a:t>Key Programs to be developed as a result of the SJECCD LGBTQ+ Community Development Plan</a:t>
            </a:r>
          </a:p>
        </p:txBody>
      </p:sp>
      <p:sp>
        <p:nvSpPr>
          <p:cNvPr id="10" name="Rectangle 9">
            <a:extLst>
              <a:ext uri="{FF2B5EF4-FFF2-40B4-BE49-F238E27FC236}">
                <a16:creationId xmlns:a16="http://schemas.microsoft.com/office/drawing/2014/main" id="{678CF7F9-2F64-A1BD-8C5A-5471CB118468}"/>
              </a:ext>
            </a:extLst>
          </p:cNvPr>
          <p:cNvSpPr/>
          <p:nvPr/>
        </p:nvSpPr>
        <p:spPr>
          <a:xfrm>
            <a:off x="5117690" y="2547656"/>
            <a:ext cx="6548592" cy="2400657"/>
          </a:xfrm>
          <a:prstGeom prst="rect">
            <a:avLst/>
          </a:prstGeom>
        </p:spPr>
        <p:txBody>
          <a:bodyPr wrap="square">
            <a:spAutoFit/>
          </a:bodyPr>
          <a:lstStyle/>
          <a:p>
            <a:pPr marL="342900" lvl="0" indent="-342900">
              <a:spcAft>
                <a:spcPts val="200"/>
              </a:spcAft>
              <a:buFont typeface="Courier New" panose="02070309020205020404" pitchFamily="49" charset="0"/>
              <a:buChar char="o"/>
            </a:pPr>
            <a:r>
              <a:rPr lang="en-US" sz="1400" dirty="0">
                <a:latin typeface="Montserrat" pitchFamily="2" charset="77"/>
              </a:rPr>
              <a:t>Develop an online training simulation through </a:t>
            </a:r>
            <a:r>
              <a:rPr lang="en-US" sz="1400" dirty="0" err="1">
                <a:latin typeface="Montserrat" pitchFamily="2" charset="77"/>
              </a:rPr>
              <a:t>Kognito</a:t>
            </a:r>
            <a:r>
              <a:rPr lang="en-US" sz="1400" dirty="0">
                <a:latin typeface="Montserrat" pitchFamily="2" charset="77"/>
              </a:rPr>
              <a:t> that will help build a community of respect, inclusion, and support for LGBTQ students.</a:t>
            </a:r>
          </a:p>
          <a:p>
            <a:pPr marL="342900" lvl="0" indent="-342900">
              <a:spcAft>
                <a:spcPts val="200"/>
              </a:spcAft>
              <a:buFont typeface="Courier New" panose="02070309020205020404" pitchFamily="49" charset="0"/>
              <a:buChar char="o"/>
            </a:pPr>
            <a:r>
              <a:rPr lang="en-US" sz="1400" dirty="0">
                <a:latin typeface="Montserrat" pitchFamily="2" charset="77"/>
              </a:rPr>
              <a:t>Development of an LGBTQ Taskforce that will assist in planning events, reviewing data, and moving plan forward.</a:t>
            </a:r>
          </a:p>
          <a:p>
            <a:pPr marL="342900" lvl="0" indent="-342900">
              <a:spcAft>
                <a:spcPts val="200"/>
              </a:spcAft>
              <a:buFont typeface="Courier New" panose="02070309020205020404" pitchFamily="49" charset="0"/>
              <a:buChar char="o"/>
            </a:pPr>
            <a:r>
              <a:rPr lang="en-US" sz="1400" dirty="0">
                <a:latin typeface="Montserrat" pitchFamily="2" charset="77"/>
              </a:rPr>
              <a:t>Leadership training course for New Employee Orientation</a:t>
            </a:r>
          </a:p>
          <a:p>
            <a:pPr marL="342900" lvl="0" indent="-342900">
              <a:spcAft>
                <a:spcPts val="200"/>
              </a:spcAft>
              <a:buFont typeface="Courier New" panose="02070309020205020404" pitchFamily="49" charset="0"/>
              <a:buChar char="o"/>
            </a:pPr>
            <a:r>
              <a:rPr lang="en-US" sz="1400" dirty="0">
                <a:latin typeface="Montserrat" pitchFamily="2" charset="77"/>
              </a:rPr>
              <a:t>Development of LGBTQ Courses and Certificates and/or Degrees</a:t>
            </a:r>
          </a:p>
          <a:p>
            <a:pPr marL="342900" lvl="0" indent="-342900">
              <a:spcAft>
                <a:spcPts val="200"/>
              </a:spcAft>
              <a:buFont typeface="Courier New" panose="02070309020205020404" pitchFamily="49" charset="0"/>
              <a:buChar char="o"/>
            </a:pPr>
            <a:r>
              <a:rPr lang="en-US" sz="1400" dirty="0">
                <a:latin typeface="Montserrat" pitchFamily="2" charset="77"/>
              </a:rPr>
              <a:t>Development of Pride Learning Community</a:t>
            </a:r>
          </a:p>
          <a:p>
            <a:pPr marL="342900" lvl="0" indent="-342900">
              <a:spcAft>
                <a:spcPts val="200"/>
              </a:spcAft>
              <a:buFont typeface="Courier New" panose="02070309020205020404" pitchFamily="49" charset="0"/>
              <a:buChar char="o"/>
            </a:pPr>
            <a:r>
              <a:rPr lang="en-US" sz="1400" dirty="0">
                <a:latin typeface="Montserrat" pitchFamily="2" charset="77"/>
              </a:rPr>
              <a:t>Student Facing Campus Resource Guide </a:t>
            </a:r>
          </a:p>
          <a:p>
            <a:pPr marL="342900" lvl="0" indent="-342900">
              <a:spcAft>
                <a:spcPts val="200"/>
              </a:spcAft>
              <a:buFont typeface="Courier New" panose="02070309020205020404" pitchFamily="49" charset="0"/>
              <a:buChar char="o"/>
            </a:pPr>
            <a:r>
              <a:rPr lang="en-US" sz="1400" dirty="0">
                <a:latin typeface="Montserrat" pitchFamily="2" charset="77"/>
              </a:rPr>
              <a:t>Student/Faculty Mentor Program</a:t>
            </a:r>
          </a:p>
        </p:txBody>
      </p:sp>
      <p:pic>
        <p:nvPicPr>
          <p:cNvPr id="11" name="image3.jpeg" descr="Photograph of pride flag at an outdoor event ">
            <a:extLst>
              <a:ext uri="{FF2B5EF4-FFF2-40B4-BE49-F238E27FC236}">
                <a16:creationId xmlns:a16="http://schemas.microsoft.com/office/drawing/2014/main" id="{9C8282BE-1DAB-5998-C9C3-266EA78D6E68}"/>
              </a:ext>
            </a:extLst>
          </p:cNvPr>
          <p:cNvPicPr>
            <a:picLocks noChangeAspect="1"/>
          </p:cNvPicPr>
          <p:nvPr/>
        </p:nvPicPr>
        <p:blipFill rotWithShape="1">
          <a:blip r:embed="rId2" cstate="print"/>
          <a:srcRect l="20344" r="7592" b="19822"/>
          <a:stretch/>
        </p:blipFill>
        <p:spPr bwMode="auto">
          <a:xfrm>
            <a:off x="8571949" y="0"/>
            <a:ext cx="3153886" cy="1973943"/>
          </a:xfrm>
          <a:prstGeom prst="rect">
            <a:avLst/>
          </a:prstGeom>
          <a:ln>
            <a:noFill/>
          </a:ln>
          <a:effectLst>
            <a:outerShdw blurRad="228600" dist="38100" dir="5400000" sx="102000" sy="102000" algn="tl" rotWithShape="0">
              <a:prstClr val="black">
                <a:alpha val="38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00749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53A81-E45E-076E-A6A3-3515C80EF33D}"/>
              </a:ext>
            </a:extLst>
          </p:cNvPr>
          <p:cNvSpPr>
            <a:spLocks noGrp="1"/>
          </p:cNvSpPr>
          <p:nvPr>
            <p:ph type="title"/>
          </p:nvPr>
        </p:nvSpPr>
        <p:spPr>
          <a:xfrm>
            <a:off x="525718" y="871370"/>
            <a:ext cx="10077556" cy="1241262"/>
          </a:xfrm>
        </p:spPr>
        <p:txBody>
          <a:bodyPr>
            <a:normAutofit fontScale="90000"/>
          </a:bodyPr>
          <a:lstStyle/>
          <a:p>
            <a:r>
              <a:rPr lang="en-US" dirty="0"/>
              <a:t>Affirming our SJECCD LGBTQ+ Community Development Plan</a:t>
            </a:r>
          </a:p>
        </p:txBody>
      </p:sp>
      <p:pic>
        <p:nvPicPr>
          <p:cNvPr id="14" name="Picture 13" descr="Illustration of two screens with progress pride flags in the background with a purple speech bubble in between">
            <a:extLst>
              <a:ext uri="{FF2B5EF4-FFF2-40B4-BE49-F238E27FC236}">
                <a16:creationId xmlns:a16="http://schemas.microsoft.com/office/drawing/2014/main" id="{2D939EF2-B20D-F02E-854D-83BF9B28A418}"/>
              </a:ext>
            </a:extLst>
          </p:cNvPr>
          <p:cNvPicPr>
            <a:picLocks noChangeAspect="1"/>
          </p:cNvPicPr>
          <p:nvPr/>
        </p:nvPicPr>
        <p:blipFill>
          <a:blip r:embed="rId2"/>
          <a:srcRect/>
          <a:stretch/>
        </p:blipFill>
        <p:spPr>
          <a:xfrm>
            <a:off x="7948583" y="2589370"/>
            <a:ext cx="1993828" cy="1639157"/>
          </a:xfrm>
          <a:prstGeom prst="rect">
            <a:avLst/>
          </a:prstGeom>
        </p:spPr>
      </p:pic>
      <p:pic>
        <p:nvPicPr>
          <p:cNvPr id="16" name="Picture 15" descr="Illustration of an employee ID card with at the progress pride flag as the background">
            <a:extLst>
              <a:ext uri="{FF2B5EF4-FFF2-40B4-BE49-F238E27FC236}">
                <a16:creationId xmlns:a16="http://schemas.microsoft.com/office/drawing/2014/main" id="{D42118F0-D3F4-3694-81F8-E024FF729188}"/>
              </a:ext>
            </a:extLst>
          </p:cNvPr>
          <p:cNvPicPr>
            <a:picLocks noChangeAspect="1"/>
          </p:cNvPicPr>
          <p:nvPr/>
        </p:nvPicPr>
        <p:blipFill>
          <a:blip r:embed="rId3"/>
          <a:srcRect/>
          <a:stretch/>
        </p:blipFill>
        <p:spPr>
          <a:xfrm>
            <a:off x="4555997" y="4528396"/>
            <a:ext cx="1104274" cy="1636831"/>
          </a:xfrm>
          <a:prstGeom prst="rect">
            <a:avLst/>
          </a:prstGeom>
        </p:spPr>
      </p:pic>
      <p:pic>
        <p:nvPicPr>
          <p:cNvPr id="17" name="Picture 16" descr="Illustration of a calendar with the progress pride flag as the background">
            <a:extLst>
              <a:ext uri="{FF2B5EF4-FFF2-40B4-BE49-F238E27FC236}">
                <a16:creationId xmlns:a16="http://schemas.microsoft.com/office/drawing/2014/main" id="{5172864E-4104-1057-9D1C-C1518D315BE3}"/>
              </a:ext>
            </a:extLst>
          </p:cNvPr>
          <p:cNvPicPr>
            <a:picLocks noChangeAspect="1"/>
          </p:cNvPicPr>
          <p:nvPr/>
        </p:nvPicPr>
        <p:blipFill>
          <a:blip r:embed="rId4"/>
          <a:srcRect/>
          <a:stretch/>
        </p:blipFill>
        <p:spPr>
          <a:xfrm>
            <a:off x="8004668" y="4527233"/>
            <a:ext cx="1647650" cy="1639157"/>
          </a:xfrm>
          <a:prstGeom prst="rect">
            <a:avLst/>
          </a:prstGeom>
        </p:spPr>
      </p:pic>
      <p:pic>
        <p:nvPicPr>
          <p:cNvPr id="19" name="Picture 18" descr="Illustration of a purple computer outline with a progress pride flag in the screen and a cut out of a graduation hat in the center">
            <a:extLst>
              <a:ext uri="{FF2B5EF4-FFF2-40B4-BE49-F238E27FC236}">
                <a16:creationId xmlns:a16="http://schemas.microsoft.com/office/drawing/2014/main" id="{88333433-42CD-373C-65CC-D634E7B89A20}"/>
              </a:ext>
            </a:extLst>
          </p:cNvPr>
          <p:cNvPicPr>
            <a:picLocks noChangeAspect="1"/>
          </p:cNvPicPr>
          <p:nvPr/>
        </p:nvPicPr>
        <p:blipFill>
          <a:blip r:embed="rId5"/>
          <a:srcRect/>
          <a:stretch/>
        </p:blipFill>
        <p:spPr>
          <a:xfrm>
            <a:off x="4345382" y="2594112"/>
            <a:ext cx="1639157" cy="1631276"/>
          </a:xfrm>
          <a:prstGeom prst="rect">
            <a:avLst/>
          </a:prstGeom>
        </p:spPr>
      </p:pic>
      <p:sp>
        <p:nvSpPr>
          <p:cNvPr id="24" name="Subtitle 2">
            <a:extLst>
              <a:ext uri="{FF2B5EF4-FFF2-40B4-BE49-F238E27FC236}">
                <a16:creationId xmlns:a16="http://schemas.microsoft.com/office/drawing/2014/main" id="{52047FFF-62B6-4777-4AC0-DDCB580A8D5B}"/>
              </a:ext>
            </a:extLst>
          </p:cNvPr>
          <p:cNvSpPr txBox="1">
            <a:spLocks/>
          </p:cNvSpPr>
          <p:nvPr/>
        </p:nvSpPr>
        <p:spPr>
          <a:xfrm>
            <a:off x="5984539" y="2603884"/>
            <a:ext cx="1599238" cy="1241262"/>
          </a:xfrm>
          <a:prstGeom prst="rect">
            <a:avLst/>
          </a:prstGeom>
        </p:spPr>
        <p:txBody>
          <a:bodyPr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ontserrat" pitchFamily="2" charset="77"/>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ontserrat" pitchFamily="2" charset="77"/>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ontserrat" pitchFamily="2" charset="77"/>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Avenir Black" panose="02000503020000020003" pitchFamily="2" charset="0"/>
              </a:rPr>
              <a:t>Professional Development Training</a:t>
            </a:r>
          </a:p>
        </p:txBody>
      </p:sp>
      <p:sp>
        <p:nvSpPr>
          <p:cNvPr id="25" name="Subtitle 2">
            <a:extLst>
              <a:ext uri="{FF2B5EF4-FFF2-40B4-BE49-F238E27FC236}">
                <a16:creationId xmlns:a16="http://schemas.microsoft.com/office/drawing/2014/main" id="{F36F615D-1D52-A82E-2593-6C3AA55882EB}"/>
              </a:ext>
            </a:extLst>
          </p:cNvPr>
          <p:cNvSpPr txBox="1">
            <a:spLocks/>
          </p:cNvSpPr>
          <p:nvPr/>
        </p:nvSpPr>
        <p:spPr>
          <a:xfrm>
            <a:off x="9944064" y="2739709"/>
            <a:ext cx="1512340" cy="1489619"/>
          </a:xfrm>
          <a:prstGeom prst="rect">
            <a:avLst/>
          </a:prstGeom>
        </p:spPr>
        <p:txBody>
          <a:bodyPr anchor="ct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ontserrat" pitchFamily="2" charset="77"/>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ontserrat" pitchFamily="2" charset="77"/>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ontserrat" pitchFamily="2" charset="77"/>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Avenir Black" panose="02000503020000020003" pitchFamily="2" charset="0"/>
              </a:rPr>
              <a:t>Safe Zone </a:t>
            </a:r>
            <a:r>
              <a:rPr lang="en-US" sz="1600" b="1" dirty="0" err="1">
                <a:latin typeface="Avenir Black" panose="02000503020000020003" pitchFamily="2" charset="0"/>
              </a:rPr>
              <a:t>Kognito</a:t>
            </a:r>
            <a:r>
              <a:rPr lang="en-US" sz="1600" b="1" dirty="0">
                <a:latin typeface="Avenir Black" panose="02000503020000020003" pitchFamily="2" charset="0"/>
              </a:rPr>
              <a:t> </a:t>
            </a:r>
            <a:br>
              <a:rPr lang="en-US" sz="1600" b="1" dirty="0">
                <a:latin typeface="Avenir Black" panose="02000503020000020003" pitchFamily="2" charset="0"/>
              </a:rPr>
            </a:br>
            <a:r>
              <a:rPr lang="en-US" sz="1600" b="1" dirty="0">
                <a:latin typeface="Avenir Black" panose="02000503020000020003" pitchFamily="2" charset="0"/>
              </a:rPr>
              <a:t>Training</a:t>
            </a:r>
          </a:p>
        </p:txBody>
      </p:sp>
      <p:sp>
        <p:nvSpPr>
          <p:cNvPr id="26" name="Subtitle 2">
            <a:extLst>
              <a:ext uri="{FF2B5EF4-FFF2-40B4-BE49-F238E27FC236}">
                <a16:creationId xmlns:a16="http://schemas.microsoft.com/office/drawing/2014/main" id="{A6332022-11D0-3A8D-9C91-AD69C16A60C1}"/>
              </a:ext>
            </a:extLst>
          </p:cNvPr>
          <p:cNvSpPr txBox="1">
            <a:spLocks/>
          </p:cNvSpPr>
          <p:nvPr/>
        </p:nvSpPr>
        <p:spPr>
          <a:xfrm>
            <a:off x="5660271" y="4527233"/>
            <a:ext cx="1518461" cy="1639156"/>
          </a:xfrm>
          <a:prstGeom prst="rect">
            <a:avLst/>
          </a:prstGeom>
        </p:spPr>
        <p:txBody>
          <a:bodyPr anchor="ct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ontserrat" pitchFamily="2" charset="77"/>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ontserrat" pitchFamily="2" charset="77"/>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ontserrat" pitchFamily="2" charset="77"/>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Avenir Black" panose="02000503020000020003" pitchFamily="2" charset="0"/>
              </a:rPr>
              <a:t>New Employee Orientation Training</a:t>
            </a:r>
          </a:p>
        </p:txBody>
      </p:sp>
      <p:sp>
        <p:nvSpPr>
          <p:cNvPr id="28" name="Subtitle 2">
            <a:extLst>
              <a:ext uri="{FF2B5EF4-FFF2-40B4-BE49-F238E27FC236}">
                <a16:creationId xmlns:a16="http://schemas.microsoft.com/office/drawing/2014/main" id="{6348A154-97C3-635D-4FEE-4A0966A27392}"/>
              </a:ext>
            </a:extLst>
          </p:cNvPr>
          <p:cNvSpPr txBox="1">
            <a:spLocks/>
          </p:cNvSpPr>
          <p:nvPr/>
        </p:nvSpPr>
        <p:spPr>
          <a:xfrm>
            <a:off x="9648950" y="4677573"/>
            <a:ext cx="1618818" cy="1488816"/>
          </a:xfrm>
          <a:prstGeom prst="rect">
            <a:avLst/>
          </a:prstGeom>
        </p:spPr>
        <p:txBody>
          <a:bodyPr anchor="ct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ontserrat" pitchFamily="2" charset="77"/>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ontserrat" pitchFamily="2" charset="77"/>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ontserrat" pitchFamily="2" charset="77"/>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latin typeface="Avenir Black" panose="02000503020000020003" pitchFamily="2" charset="0"/>
              </a:rPr>
              <a:t>Campus Events &amp; Webinars</a:t>
            </a:r>
          </a:p>
        </p:txBody>
      </p:sp>
      <p:sp>
        <p:nvSpPr>
          <p:cNvPr id="31" name="Rectangle 30">
            <a:extLst>
              <a:ext uri="{FF2B5EF4-FFF2-40B4-BE49-F238E27FC236}">
                <a16:creationId xmlns:a16="http://schemas.microsoft.com/office/drawing/2014/main" id="{E1E7AA9E-9840-4C48-2F54-F993E90AEAD5}"/>
              </a:ext>
            </a:extLst>
          </p:cNvPr>
          <p:cNvSpPr/>
          <p:nvPr/>
        </p:nvSpPr>
        <p:spPr>
          <a:xfrm>
            <a:off x="525718" y="2547656"/>
            <a:ext cx="3059311" cy="2488823"/>
          </a:xfrm>
          <a:prstGeom prst="rect">
            <a:avLst/>
          </a:prstGeom>
        </p:spPr>
        <p:txBody>
          <a:bodyPr wrap="square">
            <a:spAutoFit/>
          </a:bodyPr>
          <a:lstStyle/>
          <a:p>
            <a:pPr marL="91440" marR="0" algn="just">
              <a:lnSpc>
                <a:spcPct val="115000"/>
              </a:lnSpc>
              <a:spcBef>
                <a:spcPts val="600"/>
              </a:spcBef>
              <a:spcAft>
                <a:spcPts val="600"/>
              </a:spcAft>
            </a:pPr>
            <a:r>
              <a:rPr lang="en-US" sz="2800" spc="25" dirty="0">
                <a:latin typeface="Montserrat" pitchFamily="2" charset="77"/>
              </a:rPr>
              <a:t>TRAINING METHODS:</a:t>
            </a:r>
          </a:p>
          <a:p>
            <a:pPr marL="91440">
              <a:lnSpc>
                <a:spcPct val="115000"/>
              </a:lnSpc>
              <a:spcBef>
                <a:spcPts val="600"/>
              </a:spcBef>
              <a:spcAft>
                <a:spcPts val="600"/>
              </a:spcAft>
            </a:pPr>
            <a:r>
              <a:rPr lang="en-US" dirty="0">
                <a:latin typeface="Montserrat" pitchFamily="2" charset="77"/>
              </a:rPr>
              <a:t>Proposed learning style. Staff are encouraged to choose multiple training methods</a:t>
            </a:r>
            <a:endParaRPr lang="en-US" dirty="0">
              <a:latin typeface="Montserrat" pitchFamily="2" charset="77"/>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91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53A81-E45E-076E-A6A3-3515C80EF33D}"/>
              </a:ext>
            </a:extLst>
          </p:cNvPr>
          <p:cNvSpPr>
            <a:spLocks noGrp="1"/>
          </p:cNvSpPr>
          <p:nvPr>
            <p:ph type="title"/>
          </p:nvPr>
        </p:nvSpPr>
        <p:spPr/>
        <p:txBody>
          <a:bodyPr>
            <a:normAutofit fontScale="90000"/>
          </a:bodyPr>
          <a:lstStyle/>
          <a:p>
            <a:r>
              <a:rPr lang="en-US" dirty="0"/>
              <a:t>Affirming our SJECCD LGBTQ+ Community Development Plan</a:t>
            </a:r>
          </a:p>
        </p:txBody>
      </p:sp>
      <p:sp>
        <p:nvSpPr>
          <p:cNvPr id="31" name="Rectangle 30">
            <a:extLst>
              <a:ext uri="{FF2B5EF4-FFF2-40B4-BE49-F238E27FC236}">
                <a16:creationId xmlns:a16="http://schemas.microsoft.com/office/drawing/2014/main" id="{E1E7AA9E-9840-4C48-2F54-F993E90AEAD5}"/>
              </a:ext>
            </a:extLst>
          </p:cNvPr>
          <p:cNvSpPr/>
          <p:nvPr/>
        </p:nvSpPr>
        <p:spPr>
          <a:xfrm>
            <a:off x="525719" y="2547656"/>
            <a:ext cx="3146630" cy="2488823"/>
          </a:xfrm>
          <a:prstGeom prst="rect">
            <a:avLst/>
          </a:prstGeom>
        </p:spPr>
        <p:txBody>
          <a:bodyPr wrap="square">
            <a:spAutoFit/>
          </a:bodyPr>
          <a:lstStyle/>
          <a:p>
            <a:pPr marL="91440" marR="0" algn="just">
              <a:lnSpc>
                <a:spcPct val="115000"/>
              </a:lnSpc>
              <a:spcBef>
                <a:spcPts val="600"/>
              </a:spcBef>
              <a:spcAft>
                <a:spcPts val="600"/>
              </a:spcAft>
            </a:pPr>
            <a:r>
              <a:rPr lang="en-US" sz="2800" spc="25" dirty="0">
                <a:latin typeface="Montserrat" pitchFamily="2" charset="77"/>
              </a:rPr>
              <a:t>EXPECTED OUTCOMES:</a:t>
            </a:r>
          </a:p>
          <a:p>
            <a:pPr marL="91440">
              <a:lnSpc>
                <a:spcPct val="115000"/>
              </a:lnSpc>
              <a:spcBef>
                <a:spcPts val="600"/>
              </a:spcBef>
              <a:spcAft>
                <a:spcPts val="600"/>
              </a:spcAft>
            </a:pPr>
            <a:r>
              <a:rPr lang="en-US" dirty="0">
                <a:latin typeface="Montserrat" pitchFamily="2" charset="77"/>
              </a:rPr>
              <a:t>Outcomes of the SJECCD LGBTQ+ Community Development Plan</a:t>
            </a:r>
            <a:endParaRPr lang="en-US" dirty="0">
              <a:latin typeface="Montserrat" pitchFamily="2" charset="77"/>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F0CF9E3-598F-826A-2C50-0B95FE379B30}"/>
              </a:ext>
            </a:extLst>
          </p:cNvPr>
          <p:cNvSpPr/>
          <p:nvPr/>
        </p:nvSpPr>
        <p:spPr>
          <a:xfrm>
            <a:off x="3303639" y="2547656"/>
            <a:ext cx="6975987" cy="2564805"/>
          </a:xfrm>
          <a:prstGeom prst="rect">
            <a:avLst/>
          </a:prstGeom>
        </p:spPr>
        <p:txBody>
          <a:bodyPr wrap="square">
            <a:spAutoFit/>
          </a:bodyPr>
          <a:lstStyle/>
          <a:p>
            <a:pPr marL="342900" lvl="0" indent="-342900">
              <a:spcAft>
                <a:spcPts val="200"/>
              </a:spcAft>
              <a:buFont typeface="Courier New" panose="02070309020205020404" pitchFamily="49" charset="0"/>
              <a:buChar char="o"/>
            </a:pPr>
            <a:r>
              <a:rPr lang="en-US" sz="1400" dirty="0">
                <a:latin typeface="Montserrat" pitchFamily="2" charset="77"/>
              </a:rPr>
              <a:t>Successful Enrollment &amp; Retention of Self-Identified LGBTQ+ Students in each academic year</a:t>
            </a:r>
          </a:p>
          <a:p>
            <a:pPr marL="342900" lvl="0" indent="-342900">
              <a:spcAft>
                <a:spcPts val="200"/>
              </a:spcAft>
              <a:buFont typeface="Courier New" panose="02070309020205020404" pitchFamily="49" charset="0"/>
              <a:buChar char="o"/>
            </a:pPr>
            <a:r>
              <a:rPr lang="en-US" sz="1400" dirty="0">
                <a:latin typeface="Montserrat" pitchFamily="2" charset="77"/>
              </a:rPr>
              <a:t>Self-Identified LGBTQ Students will be successful incompletion and success rates each academic year</a:t>
            </a:r>
          </a:p>
          <a:p>
            <a:pPr marL="342900" lvl="0" indent="-342900">
              <a:spcAft>
                <a:spcPts val="200"/>
              </a:spcAft>
              <a:buFont typeface="Courier New" panose="02070309020205020404" pitchFamily="49" charset="0"/>
              <a:buChar char="o"/>
            </a:pPr>
            <a:r>
              <a:rPr lang="en-US" sz="1400" dirty="0">
                <a:latin typeface="Montserrat" pitchFamily="2" charset="77"/>
              </a:rPr>
              <a:t>Self-Identified LGBTQ+ Students will report high levels of campus sense of belonging &amp; support</a:t>
            </a:r>
          </a:p>
          <a:p>
            <a:pPr marL="342900" lvl="0" indent="-342900">
              <a:spcAft>
                <a:spcPts val="200"/>
              </a:spcAft>
              <a:buFont typeface="Courier New" panose="02070309020205020404" pitchFamily="49" charset="0"/>
              <a:buChar char="o"/>
            </a:pPr>
            <a:r>
              <a:rPr lang="en-US" sz="1400" dirty="0">
                <a:latin typeface="Montserrat" pitchFamily="2" charset="77"/>
              </a:rPr>
              <a:t>Self-Identified LGBTQ+ Students will report a campus climate that is open, welcoming, and inclusive to students</a:t>
            </a:r>
          </a:p>
          <a:p>
            <a:pPr marL="342900" lvl="0" indent="-342900">
              <a:spcAft>
                <a:spcPts val="200"/>
              </a:spcAft>
              <a:buFont typeface="Courier New" panose="02070309020205020404" pitchFamily="49" charset="0"/>
              <a:buChar char="o"/>
            </a:pPr>
            <a:r>
              <a:rPr lang="en-US" sz="1400" dirty="0">
                <a:latin typeface="Montserrat" pitchFamily="2" charset="77"/>
              </a:rPr>
              <a:t>Self-Identified LGBTQ+ Students will be represented, supported, and active in campus life including, but not limited to, student organizations &amp; shared governance committees</a:t>
            </a:r>
          </a:p>
        </p:txBody>
      </p:sp>
      <p:pic>
        <p:nvPicPr>
          <p:cNvPr id="13" name="docshape62" descr="Cut out photo of two men, one with an equal symbol on a black t-shit, the other with a shirt that reads &quot;no homophobia, no violence, no racism…&quot; ">
            <a:extLst>
              <a:ext uri="{FF2B5EF4-FFF2-40B4-BE49-F238E27FC236}">
                <a16:creationId xmlns:a16="http://schemas.microsoft.com/office/drawing/2014/main" id="{96AC4433-C81D-5FCC-D522-7711175520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9981" y="239369"/>
            <a:ext cx="1886585" cy="1630045"/>
          </a:xfrm>
          <a:prstGeom prst="rect">
            <a:avLst/>
          </a:prstGeom>
          <a:noFill/>
          <a:ln>
            <a:noFill/>
          </a:ln>
        </p:spPr>
      </p:pic>
      <p:pic>
        <p:nvPicPr>
          <p:cNvPr id="15" name="Picture 14">
            <a:extLst>
              <a:ext uri="{FF2B5EF4-FFF2-40B4-BE49-F238E27FC236}">
                <a16:creationId xmlns:a16="http://schemas.microsoft.com/office/drawing/2014/main" id="{6639DAA6-7D00-3815-0049-D1DA4C4DEF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31117" y="1860996"/>
            <a:ext cx="3760883" cy="108487"/>
          </a:xfrm>
          <a:prstGeom prst="rect">
            <a:avLst/>
          </a:prstGeom>
        </p:spPr>
      </p:pic>
    </p:spTree>
    <p:extLst>
      <p:ext uri="{BB962C8B-B14F-4D97-AF65-F5344CB8AC3E}">
        <p14:creationId xmlns:p14="http://schemas.microsoft.com/office/powerpoint/2010/main" val="290995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1AA4D2-7F5E-B768-F8DE-5C26BBDDE9F3}"/>
              </a:ext>
            </a:extLst>
          </p:cNvPr>
          <p:cNvPicPr>
            <a:picLocks noChangeAspect="1"/>
          </p:cNvPicPr>
          <p:nvPr/>
        </p:nvPicPr>
        <p:blipFill>
          <a:blip r:embed="rId2"/>
          <a:srcRect/>
          <a:stretch/>
        </p:blipFill>
        <p:spPr>
          <a:xfrm>
            <a:off x="9754161" y="744248"/>
            <a:ext cx="1818352" cy="1836720"/>
          </a:xfrm>
          <a:prstGeom prst="rect">
            <a:avLst/>
          </a:prstGeom>
        </p:spPr>
      </p:pic>
      <p:graphicFrame>
        <p:nvGraphicFramePr>
          <p:cNvPr id="7" name="Diagram 6">
            <a:extLst>
              <a:ext uri="{FF2B5EF4-FFF2-40B4-BE49-F238E27FC236}">
                <a16:creationId xmlns:a16="http://schemas.microsoft.com/office/drawing/2014/main" id="{AEEDAAF4-43A3-E6E5-0482-E1C9F5C56399}"/>
              </a:ext>
            </a:extLst>
          </p:cNvPr>
          <p:cNvGraphicFramePr/>
          <p:nvPr>
            <p:extLst>
              <p:ext uri="{D42A27DB-BD31-4B8C-83A1-F6EECF244321}">
                <p14:modId xmlns:p14="http://schemas.microsoft.com/office/powerpoint/2010/main" val="742956251"/>
              </p:ext>
            </p:extLst>
          </p:nvPr>
        </p:nvGraphicFramePr>
        <p:xfrm>
          <a:off x="218460" y="2810408"/>
          <a:ext cx="11666282" cy="3306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5">
            <a:extLst>
              <a:ext uri="{FF2B5EF4-FFF2-40B4-BE49-F238E27FC236}">
                <a16:creationId xmlns:a16="http://schemas.microsoft.com/office/drawing/2014/main" id="{4B34158F-2CB2-5165-00C9-860C19099E50}"/>
              </a:ext>
            </a:extLst>
          </p:cNvPr>
          <p:cNvSpPr>
            <a:spLocks noGrp="1"/>
          </p:cNvSpPr>
          <p:nvPr>
            <p:ph type="title"/>
          </p:nvPr>
        </p:nvSpPr>
        <p:spPr>
          <a:xfrm>
            <a:off x="525718" y="1271904"/>
            <a:ext cx="8618282" cy="840727"/>
          </a:xfrm>
        </p:spPr>
        <p:txBody>
          <a:bodyPr>
            <a:normAutofit fontScale="90000"/>
          </a:bodyPr>
          <a:lstStyle/>
          <a:p>
            <a:r>
              <a:rPr lang="en-US" dirty="0"/>
              <a:t>Affirming our SJECCD LGBTQ+ Community Development Plan</a:t>
            </a:r>
          </a:p>
        </p:txBody>
      </p:sp>
    </p:spTree>
    <p:extLst>
      <p:ext uri="{BB962C8B-B14F-4D97-AF65-F5344CB8AC3E}">
        <p14:creationId xmlns:p14="http://schemas.microsoft.com/office/powerpoint/2010/main" val="744846411"/>
      </p:ext>
    </p:extLst>
  </p:cSld>
  <p:clrMapOvr>
    <a:masterClrMapping/>
  </p:clrMapOvr>
</p:sld>
</file>

<file path=ppt/theme/theme1.xml><?xml version="1.0" encoding="utf-8"?>
<a:theme xmlns:a="http://schemas.openxmlformats.org/drawingml/2006/main" name="RocaVTI">
  <a:themeElements>
    <a:clrScheme name="Custom 1">
      <a:dk1>
        <a:srgbClr val="000000"/>
      </a:dk1>
      <a:lt1>
        <a:srgbClr val="FFFFFF"/>
      </a:lt1>
      <a:dk2>
        <a:srgbClr val="2F1A45"/>
      </a:dk2>
      <a:lt2>
        <a:srgbClr val="EBDFA6"/>
      </a:lt2>
      <a:accent1>
        <a:srgbClr val="71808A"/>
      </a:accent1>
      <a:accent2>
        <a:srgbClr val="67963A"/>
      </a:accent2>
      <a:accent3>
        <a:srgbClr val="FFC627"/>
      </a:accent3>
      <a:accent4>
        <a:srgbClr val="266726"/>
      </a:accent4>
      <a:accent5>
        <a:srgbClr val="721371"/>
      </a:accent5>
      <a:accent6>
        <a:srgbClr val="ECDFA7"/>
      </a:accent6>
      <a:hlink>
        <a:srgbClr val="3E5FAD"/>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3081</TotalTime>
  <Words>1772</Words>
  <Application>Microsoft Macintosh PowerPoint</Application>
  <PresentationFormat>Widescreen</PresentationFormat>
  <Paragraphs>149</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 Black</vt:lpstr>
      <vt:lpstr>AVENIR BOOK OBLIQUE</vt:lpstr>
      <vt:lpstr>Avenir Medium Oblique</vt:lpstr>
      <vt:lpstr>Avenir Next LT Pro</vt:lpstr>
      <vt:lpstr>Courier New</vt:lpstr>
      <vt:lpstr>Montserrat</vt:lpstr>
      <vt:lpstr>Wingdings</vt:lpstr>
      <vt:lpstr>RocaVTI</vt:lpstr>
      <vt:lpstr>SJECCD  LGBTQ+ Community  Development Plan  2022-2027</vt:lpstr>
      <vt:lpstr>Executive Summary</vt:lpstr>
      <vt:lpstr>Affirming our SJECCD LGBTQ+ Community Development Plan</vt:lpstr>
      <vt:lpstr>Affirming our SJECCD LGBTQ+ Community Development Plan</vt:lpstr>
      <vt:lpstr>Affirming our SJECCD LGBTQ+ Community Development Plan</vt:lpstr>
      <vt:lpstr>Affirming our SJECCD LGBTQ+ Community Development Plan</vt:lpstr>
      <vt:lpstr>Affirming our SJECCD LGBTQ+ Community Development Plan</vt:lpstr>
      <vt:lpstr>Affirming our SJECCD LGBTQ+ Community Development Plan</vt:lpstr>
      <vt:lpstr>Affirming our SJECCD LGBTQ+ Community Development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jazzmin gota</dc:creator>
  <cp:lastModifiedBy>jazzmin gota</cp:lastModifiedBy>
  <cp:revision>101</cp:revision>
  <dcterms:created xsi:type="dcterms:W3CDTF">2022-05-15T23:18:55Z</dcterms:created>
  <dcterms:modified xsi:type="dcterms:W3CDTF">2022-05-19T21:31:21Z</dcterms:modified>
</cp:coreProperties>
</file>